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73" r:id="rId3"/>
    <p:sldId id="297" r:id="rId4"/>
    <p:sldId id="303" r:id="rId5"/>
    <p:sldId id="262" r:id="rId6"/>
    <p:sldId id="287" r:id="rId7"/>
    <p:sldId id="307" r:id="rId8"/>
    <p:sldId id="271" r:id="rId9"/>
    <p:sldId id="305" r:id="rId10"/>
    <p:sldId id="294" r:id="rId11"/>
    <p:sldId id="308" r:id="rId12"/>
    <p:sldId id="304" r:id="rId13"/>
    <p:sldId id="306" r:id="rId14"/>
    <p:sldId id="310" r:id="rId15"/>
    <p:sldId id="309" r:id="rId16"/>
    <p:sldId id="27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768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521" userDrawn="1">
          <p15:clr>
            <a:srgbClr val="A4A3A4"/>
          </p15:clr>
        </p15:guide>
        <p15:guide id="6" orient="horz" pos="799" userDrawn="1">
          <p15:clr>
            <a:srgbClr val="A4A3A4"/>
          </p15:clr>
        </p15:guide>
        <p15:guide id="8" pos="1912" userDrawn="1">
          <p15:clr>
            <a:srgbClr val="A4A3A4"/>
          </p15:clr>
        </p15:guide>
        <p15:guide id="9" pos="32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조 성훈" initials="조성" lastIdx="2" clrIdx="0">
    <p:extLst>
      <p:ext uri="{19B8F6BF-5375-455C-9EA6-DF929625EA0E}">
        <p15:presenceInfo xmlns:p15="http://schemas.microsoft.com/office/powerpoint/2012/main" userId="2671505b2c2fb5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862D"/>
    <a:srgbClr val="495265"/>
    <a:srgbClr val="ECE5D8"/>
    <a:srgbClr val="FAF6F2"/>
    <a:srgbClr val="3B4255"/>
    <a:srgbClr val="CC9B5A"/>
    <a:srgbClr val="B28659"/>
    <a:srgbClr val="906A53"/>
    <a:srgbClr val="886AA1"/>
    <a:srgbClr val="516E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4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678" y="342"/>
      </p:cViewPr>
      <p:guideLst>
        <p:guide orient="horz" pos="2160"/>
        <p:guide pos="3840"/>
        <p:guide pos="5768"/>
        <p:guide pos="7355"/>
        <p:guide orient="horz" pos="3521"/>
        <p:guide orient="horz" pos="799"/>
        <p:guide pos="1912"/>
        <p:guide pos="3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DE0B2-DD8D-443D-9005-8F230318C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FACACF-98B7-46F2-A0BE-289C513CE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81A807-5346-45AE-ABD7-D3807FE06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DC1F26-E619-4D2E-AA7A-AB793F519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7F9A2C-BAA5-4DBD-88DF-283A2C33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635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D8B9FB-6170-44ED-80C9-00B05FD1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16170A-84EA-4945-9619-A08C94FAA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E8839D-78E1-437C-B985-C2000E652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DD2C9E-B8DA-4E4D-A312-86BA621D2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69FAED-7BAD-48FF-9F78-3DCF3E4C4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421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703D27A-9367-4120-912F-F7513481D1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281242-DDC8-4EFC-B676-7BF6A31AD9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DB5705-DF36-412C-85FD-0101FBFD5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3E5E2D-F135-424F-B23E-329DDBDAE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FF6EB0-793F-45FB-B319-3E7963516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70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D38376-D9FA-4F28-AD61-134E73668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75897A-A322-4C09-A4E5-FD714E107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B441B-9B45-4FD1-A33F-3549DB4A4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45309C-4056-43AC-8D4B-9C92F047B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356017-71EB-4B88-8703-F28A1B381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810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D28A3-69C4-445A-83FD-7A1810930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D382A9-CCDD-49F4-88B4-72FD539AA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C714DF-05A1-4D58-99DD-28E795137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210F67-7FBA-4969-BB22-00CD1645C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C07AD7-9C9C-400E-B7FC-0E0161673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318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CC06D3-69B2-4D58-9938-DF99AE82A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D1AD1A-980E-4330-8787-9D385CC20D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74BA2C-AADF-4744-A6C4-FE0DBBE8B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863327-9353-4491-AD2C-C93425CC8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CDF81A-ABE5-4C57-AB74-8EFBD4550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4BAD00-E61C-417A-8364-E4AA43BF5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952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51DCAE-76CB-42F8-A0AE-2D1366CE4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86433D-C432-48A4-B77A-AB65E536B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0C3B1D-FF7B-41DE-995D-405C2AF75E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C7B7E37-1F53-4D20-B423-089B08EB16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40E55E-31B1-4D13-AC5E-19EC5AED0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CD2078-D11E-49C6-83BA-61BB91F2A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849C5C2-8469-4DF2-A91A-4FCDE58C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F5A11E-497D-4731-B52C-E59451327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510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D4D9B-4613-4FEE-8877-AEE75083A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195201-2BAC-4D14-9FFB-9A4445B5E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3F36F5-BB52-42DA-AF29-94779382C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5A219CD-7930-430B-90DA-0D152501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04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90D4A5-CD5F-4C77-BB09-F812B1CB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3D09E8-5F72-4DF2-85F1-973CBCD1A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CD4DBD-8742-4F2A-AD16-3B4A4D18C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759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BAC96A-5B26-4D93-86B6-AEAF17279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221431-7A75-4C47-BA0C-FCA8947A3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2AC1EEC-081A-45C8-80DC-2B4E1B54A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9B095A-F69F-4AB5-AE0A-4244DEB6A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6CD07E-5783-4446-AFBE-878F7E11E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195C3B-986A-4424-993D-00C2100B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108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CFE753-EF0A-488D-86A5-70E06AF64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C964BAB-F7A2-4F3F-930B-E50AAE4999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4A68A2-CD7A-4410-A9E7-B6AF17792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85D767-74F9-478C-8883-DF311503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87AE8E-D147-4D7E-A119-F1DE81433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42449D-DE47-4350-8263-EB2527B90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485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F478B0-F5C3-4CD3-8C27-800474DBF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254A7B-9743-40AA-8FF9-898CF2538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8DD2D2-0098-4B20-9AFC-6D812248D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80F2C-5C28-4B78-A3ED-CAB964FDD9B6}" type="datetimeFigureOut">
              <a:rPr lang="ko-KR" altLang="en-US" smtClean="0"/>
              <a:t>2021-03-24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5AE76F-B5A8-4B11-8442-B260A3515E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B38F8B-3BC0-4F07-8061-836CEF5DC9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7A075-E416-4DF1-8BC0-3D4FEB67A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29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microsoft.com/office/2007/relationships/hdphoto" Target="../media/hdphoto5.wdp"/><Relationship Id="rId5" Type="http://schemas.microsoft.com/office/2007/relationships/hdphoto" Target="../media/hdphoto1.wdp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>
            <a:extLst>
              <a:ext uri="{FF2B5EF4-FFF2-40B4-BE49-F238E27FC236}">
                <a16:creationId xmlns:a16="http://schemas.microsoft.com/office/drawing/2014/main" id="{0060DA62-0003-4CA5-BAA3-77514D633A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861"/>
          <a:stretch/>
        </p:blipFill>
        <p:spPr>
          <a:xfrm>
            <a:off x="0" y="0"/>
            <a:ext cx="12192000" cy="4467225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26FB7C78-6C18-4F4C-A3C7-ECF87BDCFA67}"/>
              </a:ext>
            </a:extLst>
          </p:cNvPr>
          <p:cNvSpPr/>
          <p:nvPr/>
        </p:nvSpPr>
        <p:spPr>
          <a:xfrm>
            <a:off x="0" y="0"/>
            <a:ext cx="12192000" cy="4467225"/>
          </a:xfrm>
          <a:prstGeom prst="rect">
            <a:avLst/>
          </a:prstGeom>
          <a:solidFill>
            <a:srgbClr val="F0862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원신 신규 컨텐츠 제안서</a:t>
            </a:r>
          </a:p>
        </p:txBody>
      </p:sp>
    </p:spTree>
    <p:extLst>
      <p:ext uri="{BB962C8B-B14F-4D97-AF65-F5344CB8AC3E}">
        <p14:creationId xmlns:p14="http://schemas.microsoft.com/office/powerpoint/2010/main" val="234632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0C4C0B-5276-4317-87D2-8089E734CEC6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8FD476-184F-4FCF-8030-0C177321985F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95B7598-92AF-4150-9780-096E1DC086C3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기획 의도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4165518-825B-430F-9AB5-F6C378E427B3}"/>
              </a:ext>
            </a:extLst>
          </p:cNvPr>
          <p:cNvSpPr/>
          <p:nvPr/>
        </p:nvSpPr>
        <p:spPr>
          <a:xfrm>
            <a:off x="3263" y="5573713"/>
            <a:ext cx="12192000" cy="1284287"/>
          </a:xfrm>
          <a:prstGeom prst="rect">
            <a:avLst/>
          </a:prstGeom>
          <a:solidFill>
            <a:srgbClr val="F0862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◆ 시작 난이도는 기본 공격 </a:t>
            </a: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위주의 패턴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구성</a:t>
            </a:r>
            <a:endParaRPr lang="en-US" altLang="ko-KR" dirty="0">
              <a:solidFill>
                <a:srgbClr val="49526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87" y="1745837"/>
            <a:ext cx="11880825" cy="302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633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0C4C0B-5276-4317-87D2-8089E734CEC6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8FD476-184F-4FCF-8030-0C177321985F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95B7598-92AF-4150-9780-096E1DC086C3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기획 의도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23309AC-3FC3-4734-801D-EBB1B33CE929}"/>
              </a:ext>
            </a:extLst>
          </p:cNvPr>
          <p:cNvSpPr/>
          <p:nvPr/>
        </p:nvSpPr>
        <p:spPr>
          <a:xfrm>
            <a:off x="3263" y="5573713"/>
            <a:ext cx="12192000" cy="1284287"/>
          </a:xfrm>
          <a:prstGeom prst="rect">
            <a:avLst/>
          </a:prstGeom>
          <a:solidFill>
            <a:srgbClr val="F0862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◆ 난이도가 올라감에 따라 </a:t>
            </a:r>
            <a:r>
              <a:rPr lang="ko-KR" altLang="en-US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추가되는 패턴들과 적용되는 운명의 자리 효과</a:t>
            </a:r>
            <a:endParaRPr lang="en-US" altLang="ko-KR" dirty="0">
              <a:solidFill>
                <a:srgbClr val="49526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2A3D1F-FAB5-4C4E-95AA-422C9314D76F}"/>
              </a:ext>
            </a:extLst>
          </p:cNvPr>
          <p:cNvSpPr txBox="1"/>
          <p:nvPr/>
        </p:nvSpPr>
        <p:spPr>
          <a:xfrm>
            <a:off x="8118505" y="6624280"/>
            <a:ext cx="40767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9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운명의 자리 </a:t>
            </a:r>
            <a:r>
              <a:rPr lang="en-US" altLang="ko-KR" sz="9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9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</a:t>
            </a:r>
            <a:r>
              <a:rPr lang="ko-KR" altLang="en-US" sz="90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</a:t>
            </a:r>
            <a:r>
              <a:rPr lang="ko-KR" altLang="en-US" sz="9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9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같은 캐릭터를 뽑았을 </a:t>
            </a:r>
            <a:r>
              <a:rPr lang="ko-KR" altLang="en-US" sz="9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경우 </a:t>
            </a:r>
            <a:r>
              <a:rPr lang="ko-KR" altLang="en-US" sz="9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스킬을 강화 </a:t>
            </a:r>
            <a:r>
              <a:rPr lang="ko-KR" altLang="en-US" sz="9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시킬 수 있는 시스템</a:t>
            </a:r>
            <a:endParaRPr lang="ko-KR" altLang="en-US" sz="9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25" name="그림 1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7" y="2416463"/>
            <a:ext cx="12062285" cy="168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3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>
            <a:extLst>
              <a:ext uri="{FF2B5EF4-FFF2-40B4-BE49-F238E27FC236}">
                <a16:creationId xmlns:a16="http://schemas.microsoft.com/office/drawing/2014/main" id="{F9FA2C49-69AF-4E9D-9C2C-54CE063FB459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C3086FB5-B312-42D2-9D88-4F5365C1B2C2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ED706AE-EEB6-4C7C-95EF-005CCE6FC0DD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기획 의도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1130894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3245978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5361062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7476146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2" name="모서리가 둥근 직사각형 71"/>
          <p:cNvSpPr/>
          <p:nvPr/>
        </p:nvSpPr>
        <p:spPr>
          <a:xfrm>
            <a:off x="9591229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AE87EE7A-5D2A-4379-89F2-563F401FF56C}"/>
              </a:ext>
            </a:extLst>
          </p:cNvPr>
          <p:cNvGrpSpPr/>
          <p:nvPr/>
        </p:nvGrpSpPr>
        <p:grpSpPr>
          <a:xfrm>
            <a:off x="1560090" y="3476278"/>
            <a:ext cx="590400" cy="590400"/>
            <a:chOff x="6393020" y="2035699"/>
            <a:chExt cx="816616" cy="822232"/>
          </a:xfrm>
        </p:grpSpPr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81413B43-9467-49E8-B5E3-BC4C4B1FEA2F}"/>
                </a:ext>
              </a:extLst>
            </p:cNvPr>
            <p:cNvGrpSpPr/>
            <p:nvPr/>
          </p:nvGrpSpPr>
          <p:grpSpPr>
            <a:xfrm>
              <a:off x="6393020" y="2035699"/>
              <a:ext cx="816616" cy="816616"/>
              <a:chOff x="7922783" y="3405471"/>
              <a:chExt cx="816616" cy="816616"/>
            </a:xfrm>
          </p:grpSpPr>
          <p:sp>
            <p:nvSpPr>
              <p:cNvPr id="76" name="사각형: 둥근 모서리 49">
                <a:extLst>
                  <a:ext uri="{FF2B5EF4-FFF2-40B4-BE49-F238E27FC236}">
                    <a16:creationId xmlns:a16="http://schemas.microsoft.com/office/drawing/2014/main" id="{0F98FFA1-584D-41AE-8AD6-11D3D292B238}"/>
                  </a:ext>
                </a:extLst>
              </p:cNvPr>
              <p:cNvSpPr/>
              <p:nvPr/>
            </p:nvSpPr>
            <p:spPr>
              <a:xfrm>
                <a:off x="7922783" y="3405471"/>
                <a:ext cx="816616" cy="816616"/>
              </a:xfrm>
              <a:prstGeom prst="roundRect">
                <a:avLst/>
              </a:prstGeom>
              <a:solidFill>
                <a:srgbClr val="516E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77" name="Picture 2" descr="원신-정사각-배경-「투쟁」의 ...">
                <a:extLst>
                  <a:ext uri="{FF2B5EF4-FFF2-40B4-BE49-F238E27FC236}">
                    <a16:creationId xmlns:a16="http://schemas.microsoft.com/office/drawing/2014/main" id="{F036FDA1-1423-4CEA-A8F6-C9C659ABE0E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37365" y="3420053"/>
                <a:ext cx="787452" cy="7874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75" name="자유형: 도형 60">
              <a:extLst>
                <a:ext uri="{FF2B5EF4-FFF2-40B4-BE49-F238E27FC236}">
                  <a16:creationId xmlns:a16="http://schemas.microsoft.com/office/drawing/2014/main" id="{71FA47C7-2841-435A-B940-DA1958F47589}"/>
                </a:ext>
              </a:extLst>
            </p:cNvPr>
            <p:cNvSpPr/>
            <p:nvPr/>
          </p:nvSpPr>
          <p:spPr>
            <a:xfrm>
              <a:off x="6393020" y="2668134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0F52FE95-3669-4A8E-871F-25127E3BBE1C}"/>
              </a:ext>
            </a:extLst>
          </p:cNvPr>
          <p:cNvGrpSpPr/>
          <p:nvPr/>
        </p:nvGrpSpPr>
        <p:grpSpPr>
          <a:xfrm>
            <a:off x="3363189" y="3476279"/>
            <a:ext cx="590400" cy="590400"/>
            <a:chOff x="6393020" y="2930979"/>
            <a:chExt cx="816616" cy="820828"/>
          </a:xfrm>
        </p:grpSpPr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88C718FC-567F-45BE-9F62-3864D41F53A7}"/>
                </a:ext>
              </a:extLst>
            </p:cNvPr>
            <p:cNvGrpSpPr/>
            <p:nvPr/>
          </p:nvGrpSpPr>
          <p:grpSpPr>
            <a:xfrm>
              <a:off x="6393020" y="2930979"/>
              <a:ext cx="816616" cy="816616"/>
              <a:chOff x="7922783" y="3405471"/>
              <a:chExt cx="816616" cy="816616"/>
            </a:xfrm>
          </p:grpSpPr>
          <p:sp>
            <p:nvSpPr>
              <p:cNvPr id="81" name="사각형: 둥근 모서리 46">
                <a:extLst>
                  <a:ext uri="{FF2B5EF4-FFF2-40B4-BE49-F238E27FC236}">
                    <a16:creationId xmlns:a16="http://schemas.microsoft.com/office/drawing/2014/main" id="{27F18C86-A81A-4CDB-BB9B-BFACA954D3E1}"/>
                  </a:ext>
                </a:extLst>
              </p:cNvPr>
              <p:cNvSpPr/>
              <p:nvPr/>
            </p:nvSpPr>
            <p:spPr>
              <a:xfrm>
                <a:off x="7922783" y="3405471"/>
                <a:ext cx="816616" cy="816616"/>
              </a:xfrm>
              <a:prstGeom prst="roundRect">
                <a:avLst/>
              </a:prstGeom>
              <a:solidFill>
                <a:srgbClr val="516E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82" name="Picture 2" descr="원신-정사각-배경-「투쟁」의 ...">
                <a:extLst>
                  <a:ext uri="{FF2B5EF4-FFF2-40B4-BE49-F238E27FC236}">
                    <a16:creationId xmlns:a16="http://schemas.microsoft.com/office/drawing/2014/main" id="{C4E0425A-A81C-400E-8929-778E28C64C5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37365" y="3420053"/>
                <a:ext cx="787452" cy="7874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0" name="자유형: 도형 59">
              <a:extLst>
                <a:ext uri="{FF2B5EF4-FFF2-40B4-BE49-F238E27FC236}">
                  <a16:creationId xmlns:a16="http://schemas.microsoft.com/office/drawing/2014/main" id="{BE15EC74-E631-4817-842F-A435D2D4D17B}"/>
                </a:ext>
              </a:extLst>
            </p:cNvPr>
            <p:cNvSpPr/>
            <p:nvPr/>
          </p:nvSpPr>
          <p:spPr>
            <a:xfrm>
              <a:off x="6393020" y="3562010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F6109AF8-7E2F-4A0D-B78A-7B12B475911F}"/>
              </a:ext>
            </a:extLst>
          </p:cNvPr>
          <p:cNvGrpSpPr/>
          <p:nvPr/>
        </p:nvGrpSpPr>
        <p:grpSpPr>
          <a:xfrm>
            <a:off x="4060257" y="3476279"/>
            <a:ext cx="590400" cy="590400"/>
            <a:chOff x="7799647" y="2926166"/>
            <a:chExt cx="816616" cy="825641"/>
          </a:xfrm>
        </p:grpSpPr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6FEB565B-190C-4ACE-BE7B-B57EC3D01D75}"/>
                </a:ext>
              </a:extLst>
            </p:cNvPr>
            <p:cNvGrpSpPr/>
            <p:nvPr/>
          </p:nvGrpSpPr>
          <p:grpSpPr>
            <a:xfrm>
              <a:off x="7799647" y="2926166"/>
              <a:ext cx="816616" cy="816616"/>
              <a:chOff x="6402640" y="3225486"/>
              <a:chExt cx="816616" cy="816616"/>
            </a:xfrm>
          </p:grpSpPr>
          <p:sp>
            <p:nvSpPr>
              <p:cNvPr id="106" name="사각형: 둥근 모서리 44">
                <a:extLst>
                  <a:ext uri="{FF2B5EF4-FFF2-40B4-BE49-F238E27FC236}">
                    <a16:creationId xmlns:a16="http://schemas.microsoft.com/office/drawing/2014/main" id="{414603D9-7D52-43E5-8F11-E29C7DC5EA4D}"/>
                  </a:ext>
                </a:extLst>
              </p:cNvPr>
              <p:cNvSpPr/>
              <p:nvPr/>
            </p:nvSpPr>
            <p:spPr>
              <a:xfrm>
                <a:off x="6402640" y="3225486"/>
                <a:ext cx="816616" cy="816616"/>
              </a:xfrm>
              <a:prstGeom prst="roundRect">
                <a:avLst/>
              </a:prstGeom>
              <a:solidFill>
                <a:srgbClr val="527295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7" name="Picture 6" descr="원신-정사각-배경-「번영」의 ...">
                <a:extLst>
                  <a:ext uri="{FF2B5EF4-FFF2-40B4-BE49-F238E27FC236}">
                    <a16:creationId xmlns:a16="http://schemas.microsoft.com/office/drawing/2014/main" id="{DDEEFE26-CF2B-4981-817C-AFB400F79B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7223" y="3240066"/>
                <a:ext cx="790401" cy="7904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5" name="자유형: 도형 61">
              <a:extLst>
                <a:ext uri="{FF2B5EF4-FFF2-40B4-BE49-F238E27FC236}">
                  <a16:creationId xmlns:a16="http://schemas.microsoft.com/office/drawing/2014/main" id="{918C49D0-65EE-4893-8730-0A9F81BF9066}"/>
                </a:ext>
              </a:extLst>
            </p:cNvPr>
            <p:cNvSpPr/>
            <p:nvPr/>
          </p:nvSpPr>
          <p:spPr>
            <a:xfrm>
              <a:off x="7799647" y="3562010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945AE70D-E47F-48CD-90C2-4E6570DA5D8A}"/>
              </a:ext>
            </a:extLst>
          </p:cNvPr>
          <p:cNvGrpSpPr/>
          <p:nvPr/>
        </p:nvGrpSpPr>
        <p:grpSpPr>
          <a:xfrm>
            <a:off x="5811343" y="3476279"/>
            <a:ext cx="590400" cy="590400"/>
            <a:chOff x="6393020" y="3826259"/>
            <a:chExt cx="816616" cy="819424"/>
          </a:xfrm>
        </p:grpSpPr>
        <p:grpSp>
          <p:nvGrpSpPr>
            <p:cNvPr id="109" name="그룹 108">
              <a:extLst>
                <a:ext uri="{FF2B5EF4-FFF2-40B4-BE49-F238E27FC236}">
                  <a16:creationId xmlns:a16="http://schemas.microsoft.com/office/drawing/2014/main" id="{FBB0E1DD-E026-4542-9B41-43CC62EAC608}"/>
                </a:ext>
              </a:extLst>
            </p:cNvPr>
            <p:cNvGrpSpPr/>
            <p:nvPr/>
          </p:nvGrpSpPr>
          <p:grpSpPr>
            <a:xfrm>
              <a:off x="6393020" y="3826259"/>
              <a:ext cx="816616" cy="816616"/>
              <a:chOff x="6402640" y="3225486"/>
              <a:chExt cx="816616" cy="816616"/>
            </a:xfrm>
          </p:grpSpPr>
          <p:sp>
            <p:nvSpPr>
              <p:cNvPr id="111" name="사각형: 둥근 모서리 41">
                <a:extLst>
                  <a:ext uri="{FF2B5EF4-FFF2-40B4-BE49-F238E27FC236}">
                    <a16:creationId xmlns:a16="http://schemas.microsoft.com/office/drawing/2014/main" id="{09CBB131-907A-464A-B4FE-FE114FB41DE5}"/>
                  </a:ext>
                </a:extLst>
              </p:cNvPr>
              <p:cNvSpPr/>
              <p:nvPr/>
            </p:nvSpPr>
            <p:spPr>
              <a:xfrm>
                <a:off x="6402640" y="3225486"/>
                <a:ext cx="816616" cy="816616"/>
              </a:xfrm>
              <a:prstGeom prst="roundRect">
                <a:avLst/>
              </a:prstGeom>
              <a:solidFill>
                <a:srgbClr val="527295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2" name="Picture 6" descr="원신-정사각-배경-「번영」의 ...">
                <a:extLst>
                  <a:ext uri="{FF2B5EF4-FFF2-40B4-BE49-F238E27FC236}">
                    <a16:creationId xmlns:a16="http://schemas.microsoft.com/office/drawing/2014/main" id="{7163DC0F-C1D9-4A1E-972F-A255B89A825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7221" y="3240067"/>
                <a:ext cx="784449" cy="7844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0" name="자유형: 도형 58">
              <a:extLst>
                <a:ext uri="{FF2B5EF4-FFF2-40B4-BE49-F238E27FC236}">
                  <a16:creationId xmlns:a16="http://schemas.microsoft.com/office/drawing/2014/main" id="{780EFEAF-5C15-4FB0-A4E7-ABA43F5BFDB3}"/>
                </a:ext>
              </a:extLst>
            </p:cNvPr>
            <p:cNvSpPr/>
            <p:nvPr/>
          </p:nvSpPr>
          <p:spPr>
            <a:xfrm>
              <a:off x="6393020" y="4455886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C965A5CE-8009-4E1E-95C0-9912C11A7925}"/>
              </a:ext>
            </a:extLst>
          </p:cNvPr>
          <p:cNvGrpSpPr/>
          <p:nvPr/>
        </p:nvGrpSpPr>
        <p:grpSpPr>
          <a:xfrm>
            <a:off x="7926426" y="3476281"/>
            <a:ext cx="590401" cy="590397"/>
            <a:chOff x="6393020" y="4721543"/>
            <a:chExt cx="816617" cy="818016"/>
          </a:xfrm>
        </p:grpSpPr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33F75DDD-9B0C-4303-B73E-3A35C346C2B5}"/>
                </a:ext>
              </a:extLst>
            </p:cNvPr>
            <p:cNvGrpSpPr/>
            <p:nvPr/>
          </p:nvGrpSpPr>
          <p:grpSpPr>
            <a:xfrm>
              <a:off x="6393021" y="4721543"/>
              <a:ext cx="816616" cy="816617"/>
              <a:chOff x="7446958" y="4102351"/>
              <a:chExt cx="966482" cy="966482"/>
            </a:xfrm>
          </p:grpSpPr>
          <p:sp>
            <p:nvSpPr>
              <p:cNvPr id="121" name="사각형: 둥근 모서리 1">
                <a:extLst>
                  <a:ext uri="{FF2B5EF4-FFF2-40B4-BE49-F238E27FC236}">
                    <a16:creationId xmlns:a16="http://schemas.microsoft.com/office/drawing/2014/main" id="{9E149B66-751D-4EF5-8D04-414C28CDB8A2}"/>
                  </a:ext>
                </a:extLst>
              </p:cNvPr>
              <p:cNvSpPr/>
              <p:nvPr/>
            </p:nvSpPr>
            <p:spPr>
              <a:xfrm>
                <a:off x="7446958" y="4102351"/>
                <a:ext cx="966482" cy="966482"/>
              </a:xfrm>
              <a:prstGeom prst="roundRect">
                <a:avLst/>
              </a:prstGeom>
              <a:solidFill>
                <a:srgbClr val="886AA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2" name="Picture 8" descr="원신-정사각-배경-「근면」의 ...">
                <a:extLst>
                  <a:ext uri="{FF2B5EF4-FFF2-40B4-BE49-F238E27FC236}">
                    <a16:creationId xmlns:a16="http://schemas.microsoft.com/office/drawing/2014/main" id="{7F729C11-0AD0-4E44-A94C-F2EAF9096F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64636" y="4120030"/>
                <a:ext cx="931123" cy="9311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0" name="자유형: 도형 57">
              <a:extLst>
                <a:ext uri="{FF2B5EF4-FFF2-40B4-BE49-F238E27FC236}">
                  <a16:creationId xmlns:a16="http://schemas.microsoft.com/office/drawing/2014/main" id="{C3E25F27-1790-4CA3-8973-EE64C549320E}"/>
                </a:ext>
              </a:extLst>
            </p:cNvPr>
            <p:cNvSpPr/>
            <p:nvPr/>
          </p:nvSpPr>
          <p:spPr>
            <a:xfrm>
              <a:off x="6393020" y="5349762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F34B62B6-100C-4806-8639-74C693926CA3}"/>
              </a:ext>
            </a:extLst>
          </p:cNvPr>
          <p:cNvGrpSpPr/>
          <p:nvPr/>
        </p:nvGrpSpPr>
        <p:grpSpPr>
          <a:xfrm>
            <a:off x="10041510" y="3473052"/>
            <a:ext cx="590400" cy="590400"/>
            <a:chOff x="6393020" y="5616819"/>
            <a:chExt cx="816616" cy="816616"/>
          </a:xfrm>
        </p:grpSpPr>
        <p:grpSp>
          <p:nvGrpSpPr>
            <p:cNvPr id="124" name="그룹 123">
              <a:extLst>
                <a:ext uri="{FF2B5EF4-FFF2-40B4-BE49-F238E27FC236}">
                  <a16:creationId xmlns:a16="http://schemas.microsoft.com/office/drawing/2014/main" id="{942D9BEA-61EB-4942-B472-C49B497A885A}"/>
                </a:ext>
              </a:extLst>
            </p:cNvPr>
            <p:cNvGrpSpPr/>
            <p:nvPr/>
          </p:nvGrpSpPr>
          <p:grpSpPr>
            <a:xfrm>
              <a:off x="6393020" y="5616819"/>
              <a:ext cx="816616" cy="816616"/>
              <a:chOff x="6393020" y="5616819"/>
              <a:chExt cx="816616" cy="816616"/>
            </a:xfrm>
          </p:grpSpPr>
          <p:sp>
            <p:nvSpPr>
              <p:cNvPr id="126" name="사각형: 둥근 모서리 39">
                <a:extLst>
                  <a:ext uri="{FF2B5EF4-FFF2-40B4-BE49-F238E27FC236}">
                    <a16:creationId xmlns:a16="http://schemas.microsoft.com/office/drawing/2014/main" id="{1ABF2071-F8D5-45BB-AE9E-1F4B35DA5429}"/>
                  </a:ext>
                </a:extLst>
              </p:cNvPr>
              <p:cNvSpPr/>
              <p:nvPr/>
            </p:nvSpPr>
            <p:spPr>
              <a:xfrm>
                <a:off x="6393020" y="5616819"/>
                <a:ext cx="816616" cy="816616"/>
              </a:xfrm>
              <a:prstGeom prst="roundRect">
                <a:avLst/>
              </a:prstGeom>
              <a:solidFill>
                <a:srgbClr val="527295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u="sng"/>
              </a:p>
            </p:txBody>
          </p:sp>
          <p:pic>
            <p:nvPicPr>
              <p:cNvPr id="127" name="Picture 10" descr="원신-정사각-배경-모라">
                <a:extLst>
                  <a:ext uri="{FF2B5EF4-FFF2-40B4-BE49-F238E27FC236}">
                    <a16:creationId xmlns:a16="http://schemas.microsoft.com/office/drawing/2014/main" id="{BBB76DD4-D894-44C1-B117-1D057CFED1E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93020" y="5627197"/>
                <a:ext cx="787452" cy="7874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5" name="자유형: 도형 56">
              <a:extLst>
                <a:ext uri="{FF2B5EF4-FFF2-40B4-BE49-F238E27FC236}">
                  <a16:creationId xmlns:a16="http://schemas.microsoft.com/office/drawing/2014/main" id="{2C80ADDB-B48B-41FC-8509-4A6DA4639580}"/>
                </a:ext>
              </a:extLst>
            </p:cNvPr>
            <p:cNvSpPr/>
            <p:nvPr/>
          </p:nvSpPr>
          <p:spPr>
            <a:xfrm>
              <a:off x="6393020" y="6243638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10000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0" y="5573713"/>
            <a:ext cx="12192000" cy="1284287"/>
          </a:xfrm>
          <a:prstGeom prst="rect">
            <a:avLst/>
          </a:prstGeom>
          <a:solidFill>
            <a:srgbClr val="F0862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◆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난이도에 맞지 않는 특성일 경우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와의 대화로 </a:t>
            </a:r>
            <a:r>
              <a:rPr lang="ko-KR" altLang="en-US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 레벨 업에 대한 가이드 </a:t>
            </a:r>
            <a:endParaRPr lang="en-US" altLang="ko-KR" dirty="0">
              <a:solidFill>
                <a:srgbClr val="49526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◆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특성에 대한 가이드 및 보상으로 </a:t>
            </a:r>
            <a:r>
              <a:rPr lang="ko-KR" altLang="en-US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접근성 증대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이후 </a:t>
            </a:r>
            <a:r>
              <a:rPr lang="ko-KR" altLang="en-US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특성 비경으로 유저를 유도</a:t>
            </a:r>
          </a:p>
        </p:txBody>
      </p:sp>
    </p:spTree>
    <p:extLst>
      <p:ext uri="{BB962C8B-B14F-4D97-AF65-F5344CB8AC3E}">
        <p14:creationId xmlns:p14="http://schemas.microsoft.com/office/powerpoint/2010/main" val="306021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>
            <a:extLst>
              <a:ext uri="{FF2B5EF4-FFF2-40B4-BE49-F238E27FC236}">
                <a16:creationId xmlns:a16="http://schemas.microsoft.com/office/drawing/2014/main" id="{F9FA2C49-69AF-4E9D-9C2C-54CE063FB459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C3086FB5-B312-42D2-9D88-4F5365C1B2C2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ED706AE-EEB6-4C7C-95EF-005CCE6FC0DD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기획 의도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1130894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3245978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5361062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7476146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2" name="모서리가 둥근 직사각형 71"/>
          <p:cNvSpPr/>
          <p:nvPr/>
        </p:nvSpPr>
        <p:spPr>
          <a:xfrm>
            <a:off x="9591229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AE87EE7A-5D2A-4379-89F2-563F401FF56C}"/>
              </a:ext>
            </a:extLst>
          </p:cNvPr>
          <p:cNvGrpSpPr/>
          <p:nvPr/>
        </p:nvGrpSpPr>
        <p:grpSpPr>
          <a:xfrm>
            <a:off x="1581175" y="3838229"/>
            <a:ext cx="590400" cy="590400"/>
            <a:chOff x="6393020" y="2035699"/>
            <a:chExt cx="816616" cy="822232"/>
          </a:xfrm>
        </p:grpSpPr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81413B43-9467-49E8-B5E3-BC4C4B1FEA2F}"/>
                </a:ext>
              </a:extLst>
            </p:cNvPr>
            <p:cNvGrpSpPr/>
            <p:nvPr/>
          </p:nvGrpSpPr>
          <p:grpSpPr>
            <a:xfrm>
              <a:off x="6393020" y="2035699"/>
              <a:ext cx="816616" cy="816616"/>
              <a:chOff x="7922783" y="3405471"/>
              <a:chExt cx="816616" cy="816616"/>
            </a:xfrm>
          </p:grpSpPr>
          <p:sp>
            <p:nvSpPr>
              <p:cNvPr id="76" name="사각형: 둥근 모서리 49">
                <a:extLst>
                  <a:ext uri="{FF2B5EF4-FFF2-40B4-BE49-F238E27FC236}">
                    <a16:creationId xmlns:a16="http://schemas.microsoft.com/office/drawing/2014/main" id="{0F98FFA1-584D-41AE-8AD6-11D3D292B238}"/>
                  </a:ext>
                </a:extLst>
              </p:cNvPr>
              <p:cNvSpPr/>
              <p:nvPr/>
            </p:nvSpPr>
            <p:spPr>
              <a:xfrm>
                <a:off x="7922783" y="3405471"/>
                <a:ext cx="816616" cy="816616"/>
              </a:xfrm>
              <a:prstGeom prst="roundRect">
                <a:avLst/>
              </a:prstGeom>
              <a:solidFill>
                <a:srgbClr val="516E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77" name="Picture 2" descr="원신-정사각-배경-「투쟁」의 ...">
                <a:extLst>
                  <a:ext uri="{FF2B5EF4-FFF2-40B4-BE49-F238E27FC236}">
                    <a16:creationId xmlns:a16="http://schemas.microsoft.com/office/drawing/2014/main" id="{F036FDA1-1423-4CEA-A8F6-C9C659ABE0E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37365" y="3420053"/>
                <a:ext cx="787452" cy="7874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75" name="자유형: 도형 60">
              <a:extLst>
                <a:ext uri="{FF2B5EF4-FFF2-40B4-BE49-F238E27FC236}">
                  <a16:creationId xmlns:a16="http://schemas.microsoft.com/office/drawing/2014/main" id="{71FA47C7-2841-435A-B940-DA1958F47589}"/>
                </a:ext>
              </a:extLst>
            </p:cNvPr>
            <p:cNvSpPr/>
            <p:nvPr/>
          </p:nvSpPr>
          <p:spPr>
            <a:xfrm>
              <a:off x="6393020" y="2668134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0F52FE95-3669-4A8E-871F-25127E3BBE1C}"/>
              </a:ext>
            </a:extLst>
          </p:cNvPr>
          <p:cNvGrpSpPr/>
          <p:nvPr/>
        </p:nvGrpSpPr>
        <p:grpSpPr>
          <a:xfrm>
            <a:off x="3363189" y="3838229"/>
            <a:ext cx="590400" cy="590400"/>
            <a:chOff x="6393020" y="2930979"/>
            <a:chExt cx="816616" cy="820828"/>
          </a:xfrm>
        </p:grpSpPr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88C718FC-567F-45BE-9F62-3864D41F53A7}"/>
                </a:ext>
              </a:extLst>
            </p:cNvPr>
            <p:cNvGrpSpPr/>
            <p:nvPr/>
          </p:nvGrpSpPr>
          <p:grpSpPr>
            <a:xfrm>
              <a:off x="6393020" y="2930979"/>
              <a:ext cx="816616" cy="816616"/>
              <a:chOff x="7922783" y="3405471"/>
              <a:chExt cx="816616" cy="816616"/>
            </a:xfrm>
          </p:grpSpPr>
          <p:sp>
            <p:nvSpPr>
              <p:cNvPr id="81" name="사각형: 둥근 모서리 46">
                <a:extLst>
                  <a:ext uri="{FF2B5EF4-FFF2-40B4-BE49-F238E27FC236}">
                    <a16:creationId xmlns:a16="http://schemas.microsoft.com/office/drawing/2014/main" id="{27F18C86-A81A-4CDB-BB9B-BFACA954D3E1}"/>
                  </a:ext>
                </a:extLst>
              </p:cNvPr>
              <p:cNvSpPr/>
              <p:nvPr/>
            </p:nvSpPr>
            <p:spPr>
              <a:xfrm>
                <a:off x="7922783" y="3405471"/>
                <a:ext cx="816616" cy="816616"/>
              </a:xfrm>
              <a:prstGeom prst="roundRect">
                <a:avLst/>
              </a:prstGeom>
              <a:solidFill>
                <a:srgbClr val="516E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82" name="Picture 2" descr="원신-정사각-배경-「투쟁」의 ...">
                <a:extLst>
                  <a:ext uri="{FF2B5EF4-FFF2-40B4-BE49-F238E27FC236}">
                    <a16:creationId xmlns:a16="http://schemas.microsoft.com/office/drawing/2014/main" id="{C4E0425A-A81C-400E-8929-778E28C64C5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37365" y="3420053"/>
                <a:ext cx="787452" cy="7874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0" name="자유형: 도형 59">
              <a:extLst>
                <a:ext uri="{FF2B5EF4-FFF2-40B4-BE49-F238E27FC236}">
                  <a16:creationId xmlns:a16="http://schemas.microsoft.com/office/drawing/2014/main" id="{BE15EC74-E631-4817-842F-A435D2D4D17B}"/>
                </a:ext>
              </a:extLst>
            </p:cNvPr>
            <p:cNvSpPr/>
            <p:nvPr/>
          </p:nvSpPr>
          <p:spPr>
            <a:xfrm>
              <a:off x="6393020" y="3562010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F6109AF8-7E2F-4A0D-B78A-7B12B475911F}"/>
              </a:ext>
            </a:extLst>
          </p:cNvPr>
          <p:cNvGrpSpPr/>
          <p:nvPr/>
        </p:nvGrpSpPr>
        <p:grpSpPr>
          <a:xfrm>
            <a:off x="4060257" y="3838229"/>
            <a:ext cx="590400" cy="590400"/>
            <a:chOff x="7799647" y="2926166"/>
            <a:chExt cx="816616" cy="825641"/>
          </a:xfrm>
        </p:grpSpPr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6FEB565B-190C-4ACE-BE7B-B57EC3D01D75}"/>
                </a:ext>
              </a:extLst>
            </p:cNvPr>
            <p:cNvGrpSpPr/>
            <p:nvPr/>
          </p:nvGrpSpPr>
          <p:grpSpPr>
            <a:xfrm>
              <a:off x="7799647" y="2926166"/>
              <a:ext cx="816616" cy="816616"/>
              <a:chOff x="6402640" y="3225486"/>
              <a:chExt cx="816616" cy="816616"/>
            </a:xfrm>
          </p:grpSpPr>
          <p:sp>
            <p:nvSpPr>
              <p:cNvPr id="106" name="사각형: 둥근 모서리 44">
                <a:extLst>
                  <a:ext uri="{FF2B5EF4-FFF2-40B4-BE49-F238E27FC236}">
                    <a16:creationId xmlns:a16="http://schemas.microsoft.com/office/drawing/2014/main" id="{414603D9-7D52-43E5-8F11-E29C7DC5EA4D}"/>
                  </a:ext>
                </a:extLst>
              </p:cNvPr>
              <p:cNvSpPr/>
              <p:nvPr/>
            </p:nvSpPr>
            <p:spPr>
              <a:xfrm>
                <a:off x="6402640" y="3225486"/>
                <a:ext cx="816616" cy="816616"/>
              </a:xfrm>
              <a:prstGeom prst="roundRect">
                <a:avLst/>
              </a:prstGeom>
              <a:solidFill>
                <a:srgbClr val="527295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7" name="Picture 6" descr="원신-정사각-배경-「번영」의 ...">
                <a:extLst>
                  <a:ext uri="{FF2B5EF4-FFF2-40B4-BE49-F238E27FC236}">
                    <a16:creationId xmlns:a16="http://schemas.microsoft.com/office/drawing/2014/main" id="{DDEEFE26-CF2B-4981-817C-AFB400F79B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7223" y="3240066"/>
                <a:ext cx="790401" cy="7904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5" name="자유형: 도형 61">
              <a:extLst>
                <a:ext uri="{FF2B5EF4-FFF2-40B4-BE49-F238E27FC236}">
                  <a16:creationId xmlns:a16="http://schemas.microsoft.com/office/drawing/2014/main" id="{918C49D0-65EE-4893-8730-0A9F81BF9066}"/>
                </a:ext>
              </a:extLst>
            </p:cNvPr>
            <p:cNvSpPr/>
            <p:nvPr/>
          </p:nvSpPr>
          <p:spPr>
            <a:xfrm>
              <a:off x="7799647" y="3562010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945AE70D-E47F-48CD-90C2-4E6570DA5D8A}"/>
              </a:ext>
            </a:extLst>
          </p:cNvPr>
          <p:cNvGrpSpPr/>
          <p:nvPr/>
        </p:nvGrpSpPr>
        <p:grpSpPr>
          <a:xfrm>
            <a:off x="5811343" y="3838229"/>
            <a:ext cx="590400" cy="590400"/>
            <a:chOff x="6393020" y="3826259"/>
            <a:chExt cx="816616" cy="819424"/>
          </a:xfrm>
        </p:grpSpPr>
        <p:grpSp>
          <p:nvGrpSpPr>
            <p:cNvPr id="109" name="그룹 108">
              <a:extLst>
                <a:ext uri="{FF2B5EF4-FFF2-40B4-BE49-F238E27FC236}">
                  <a16:creationId xmlns:a16="http://schemas.microsoft.com/office/drawing/2014/main" id="{FBB0E1DD-E026-4542-9B41-43CC62EAC608}"/>
                </a:ext>
              </a:extLst>
            </p:cNvPr>
            <p:cNvGrpSpPr/>
            <p:nvPr/>
          </p:nvGrpSpPr>
          <p:grpSpPr>
            <a:xfrm>
              <a:off x="6393020" y="3826259"/>
              <a:ext cx="816616" cy="816616"/>
              <a:chOff x="6402640" y="3225486"/>
              <a:chExt cx="816616" cy="816616"/>
            </a:xfrm>
          </p:grpSpPr>
          <p:sp>
            <p:nvSpPr>
              <p:cNvPr id="111" name="사각형: 둥근 모서리 41">
                <a:extLst>
                  <a:ext uri="{FF2B5EF4-FFF2-40B4-BE49-F238E27FC236}">
                    <a16:creationId xmlns:a16="http://schemas.microsoft.com/office/drawing/2014/main" id="{09CBB131-907A-464A-B4FE-FE114FB41DE5}"/>
                  </a:ext>
                </a:extLst>
              </p:cNvPr>
              <p:cNvSpPr/>
              <p:nvPr/>
            </p:nvSpPr>
            <p:spPr>
              <a:xfrm>
                <a:off x="6402640" y="3225486"/>
                <a:ext cx="816616" cy="816616"/>
              </a:xfrm>
              <a:prstGeom prst="roundRect">
                <a:avLst/>
              </a:prstGeom>
              <a:solidFill>
                <a:srgbClr val="527295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12" name="Picture 6" descr="원신-정사각-배경-「번영」의 ...">
                <a:extLst>
                  <a:ext uri="{FF2B5EF4-FFF2-40B4-BE49-F238E27FC236}">
                    <a16:creationId xmlns:a16="http://schemas.microsoft.com/office/drawing/2014/main" id="{7163DC0F-C1D9-4A1E-972F-A255B89A825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7221" y="3240067"/>
                <a:ext cx="784449" cy="7844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0" name="자유형: 도형 58">
              <a:extLst>
                <a:ext uri="{FF2B5EF4-FFF2-40B4-BE49-F238E27FC236}">
                  <a16:creationId xmlns:a16="http://schemas.microsoft.com/office/drawing/2014/main" id="{780EFEAF-5C15-4FB0-A4E7-ABA43F5BFDB3}"/>
                </a:ext>
              </a:extLst>
            </p:cNvPr>
            <p:cNvSpPr/>
            <p:nvPr/>
          </p:nvSpPr>
          <p:spPr>
            <a:xfrm>
              <a:off x="6393020" y="4455886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C965A5CE-8009-4E1E-95C0-9912C11A7925}"/>
              </a:ext>
            </a:extLst>
          </p:cNvPr>
          <p:cNvGrpSpPr/>
          <p:nvPr/>
        </p:nvGrpSpPr>
        <p:grpSpPr>
          <a:xfrm>
            <a:off x="7926426" y="3838231"/>
            <a:ext cx="590401" cy="590397"/>
            <a:chOff x="6393020" y="4721543"/>
            <a:chExt cx="816617" cy="818016"/>
          </a:xfrm>
        </p:grpSpPr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33F75DDD-9B0C-4303-B73E-3A35C346C2B5}"/>
                </a:ext>
              </a:extLst>
            </p:cNvPr>
            <p:cNvGrpSpPr/>
            <p:nvPr/>
          </p:nvGrpSpPr>
          <p:grpSpPr>
            <a:xfrm>
              <a:off x="6393021" y="4721543"/>
              <a:ext cx="816616" cy="816617"/>
              <a:chOff x="7446958" y="4102351"/>
              <a:chExt cx="966482" cy="966482"/>
            </a:xfrm>
          </p:grpSpPr>
          <p:sp>
            <p:nvSpPr>
              <p:cNvPr id="121" name="사각형: 둥근 모서리 1">
                <a:extLst>
                  <a:ext uri="{FF2B5EF4-FFF2-40B4-BE49-F238E27FC236}">
                    <a16:creationId xmlns:a16="http://schemas.microsoft.com/office/drawing/2014/main" id="{9E149B66-751D-4EF5-8D04-414C28CDB8A2}"/>
                  </a:ext>
                </a:extLst>
              </p:cNvPr>
              <p:cNvSpPr/>
              <p:nvPr/>
            </p:nvSpPr>
            <p:spPr>
              <a:xfrm>
                <a:off x="7446958" y="4102351"/>
                <a:ext cx="966482" cy="966482"/>
              </a:xfrm>
              <a:prstGeom prst="roundRect">
                <a:avLst/>
              </a:prstGeom>
              <a:solidFill>
                <a:srgbClr val="886AA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22" name="Picture 8" descr="원신-정사각-배경-「근면」의 ...">
                <a:extLst>
                  <a:ext uri="{FF2B5EF4-FFF2-40B4-BE49-F238E27FC236}">
                    <a16:creationId xmlns:a16="http://schemas.microsoft.com/office/drawing/2014/main" id="{7F729C11-0AD0-4E44-A94C-F2EAF9096F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64636" y="4120030"/>
                <a:ext cx="931123" cy="9311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0" name="자유형: 도형 57">
              <a:extLst>
                <a:ext uri="{FF2B5EF4-FFF2-40B4-BE49-F238E27FC236}">
                  <a16:creationId xmlns:a16="http://schemas.microsoft.com/office/drawing/2014/main" id="{C3E25F27-1790-4CA3-8973-EE64C549320E}"/>
                </a:ext>
              </a:extLst>
            </p:cNvPr>
            <p:cNvSpPr/>
            <p:nvPr/>
          </p:nvSpPr>
          <p:spPr>
            <a:xfrm>
              <a:off x="6393020" y="5349762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F34B62B6-100C-4806-8639-74C693926CA3}"/>
              </a:ext>
            </a:extLst>
          </p:cNvPr>
          <p:cNvGrpSpPr/>
          <p:nvPr/>
        </p:nvGrpSpPr>
        <p:grpSpPr>
          <a:xfrm>
            <a:off x="10041510" y="3835002"/>
            <a:ext cx="590400" cy="590400"/>
            <a:chOff x="6393020" y="5616819"/>
            <a:chExt cx="816616" cy="816616"/>
          </a:xfrm>
        </p:grpSpPr>
        <p:grpSp>
          <p:nvGrpSpPr>
            <p:cNvPr id="124" name="그룹 123">
              <a:extLst>
                <a:ext uri="{FF2B5EF4-FFF2-40B4-BE49-F238E27FC236}">
                  <a16:creationId xmlns:a16="http://schemas.microsoft.com/office/drawing/2014/main" id="{942D9BEA-61EB-4942-B472-C49B497A885A}"/>
                </a:ext>
              </a:extLst>
            </p:cNvPr>
            <p:cNvGrpSpPr/>
            <p:nvPr/>
          </p:nvGrpSpPr>
          <p:grpSpPr>
            <a:xfrm>
              <a:off x="6393020" y="5616819"/>
              <a:ext cx="816616" cy="816616"/>
              <a:chOff x="6393020" y="5616819"/>
              <a:chExt cx="816616" cy="816616"/>
            </a:xfrm>
          </p:grpSpPr>
          <p:sp>
            <p:nvSpPr>
              <p:cNvPr id="126" name="사각형: 둥근 모서리 39">
                <a:extLst>
                  <a:ext uri="{FF2B5EF4-FFF2-40B4-BE49-F238E27FC236}">
                    <a16:creationId xmlns:a16="http://schemas.microsoft.com/office/drawing/2014/main" id="{1ABF2071-F8D5-45BB-AE9E-1F4B35DA5429}"/>
                  </a:ext>
                </a:extLst>
              </p:cNvPr>
              <p:cNvSpPr/>
              <p:nvPr/>
            </p:nvSpPr>
            <p:spPr>
              <a:xfrm>
                <a:off x="6393020" y="5616819"/>
                <a:ext cx="816616" cy="816616"/>
              </a:xfrm>
              <a:prstGeom prst="roundRect">
                <a:avLst/>
              </a:prstGeom>
              <a:solidFill>
                <a:srgbClr val="527295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u="sng"/>
              </a:p>
            </p:txBody>
          </p:sp>
          <p:pic>
            <p:nvPicPr>
              <p:cNvPr id="127" name="Picture 10" descr="원신-정사각-배경-모라">
                <a:extLst>
                  <a:ext uri="{FF2B5EF4-FFF2-40B4-BE49-F238E27FC236}">
                    <a16:creationId xmlns:a16="http://schemas.microsoft.com/office/drawing/2014/main" id="{BBB76DD4-D894-44C1-B117-1D057CFED1E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93020" y="5627197"/>
                <a:ext cx="787452" cy="7874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5" name="자유형: 도형 56">
              <a:extLst>
                <a:ext uri="{FF2B5EF4-FFF2-40B4-BE49-F238E27FC236}">
                  <a16:creationId xmlns:a16="http://schemas.microsoft.com/office/drawing/2014/main" id="{2C80ADDB-B48B-41FC-8509-4A6DA4639580}"/>
                </a:ext>
              </a:extLst>
            </p:cNvPr>
            <p:cNvSpPr/>
            <p:nvPr/>
          </p:nvSpPr>
          <p:spPr>
            <a:xfrm>
              <a:off x="6393020" y="6243638"/>
              <a:ext cx="816616" cy="189797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10000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502375" y="2276475"/>
            <a:ext cx="11206163" cy="2152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400" dirty="0">
                <a:solidFill>
                  <a:srgbClr val="F086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	</a:t>
            </a:r>
            <a:r>
              <a:rPr lang="ko-KR" altLang="en-US" sz="4400" dirty="0">
                <a:solidFill>
                  <a:srgbClr val="F086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주간 보상 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A59A086-B9BB-498D-8570-DB0F95435A66}"/>
              </a:ext>
            </a:extLst>
          </p:cNvPr>
          <p:cNvGrpSpPr/>
          <p:nvPr/>
        </p:nvGrpSpPr>
        <p:grpSpPr>
          <a:xfrm>
            <a:off x="6858235" y="3103441"/>
            <a:ext cx="590613" cy="583946"/>
            <a:chOff x="6393020" y="5447950"/>
            <a:chExt cx="590613" cy="583946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43D6EB37-0A90-469A-B53E-EE6297DEC969}"/>
                </a:ext>
              </a:extLst>
            </p:cNvPr>
            <p:cNvGrpSpPr/>
            <p:nvPr/>
          </p:nvGrpSpPr>
          <p:grpSpPr>
            <a:xfrm>
              <a:off x="6393020" y="5447950"/>
              <a:ext cx="590400" cy="583946"/>
              <a:chOff x="6393020" y="5447950"/>
              <a:chExt cx="590400" cy="583946"/>
            </a:xfrm>
          </p:grpSpPr>
          <p:sp>
            <p:nvSpPr>
              <p:cNvPr id="45" name="사각형: 둥근 모서리 65">
                <a:extLst>
                  <a:ext uri="{FF2B5EF4-FFF2-40B4-BE49-F238E27FC236}">
                    <a16:creationId xmlns:a16="http://schemas.microsoft.com/office/drawing/2014/main" id="{CFF88967-454F-4A78-8FB0-FBEB225370B4}"/>
                  </a:ext>
                </a:extLst>
              </p:cNvPr>
              <p:cNvSpPr/>
              <p:nvPr/>
            </p:nvSpPr>
            <p:spPr>
              <a:xfrm>
                <a:off x="6393020" y="5447950"/>
                <a:ext cx="590400" cy="583946"/>
              </a:xfrm>
              <a:prstGeom prst="roundRect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46" name="Picture 4" descr="Pixabay의 무료 이미지 - 물음표, Question, Mark | 물음표, 귀여운 그림, 배경"/>
              <p:cNvPicPr>
                <a:picLocks noChangeAspect="1" noChangeArrowheads="1"/>
              </p:cNvPicPr>
              <p:nvPr/>
            </p:nvPicPr>
            <p:blipFill>
              <a:blip r:embed="rId10" cstate="hqprint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ackgroundRemoval t="7500" b="90000" l="10000" r="90000">
                            <a14:foregroundMark x1="48056" y1="84583" x2="48056" y2="8458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46957" y="5452944"/>
                <a:ext cx="482526" cy="4782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4" name="자유형: 도형 64">
              <a:extLst>
                <a:ext uri="{FF2B5EF4-FFF2-40B4-BE49-F238E27FC236}">
                  <a16:creationId xmlns:a16="http://schemas.microsoft.com/office/drawing/2014/main" id="{CCC5B962-5815-46D7-9079-24E2A62C21FC}"/>
                </a:ext>
              </a:extLst>
            </p:cNvPr>
            <p:cNvSpPr/>
            <p:nvPr/>
          </p:nvSpPr>
          <p:spPr>
            <a:xfrm>
              <a:off x="6393233" y="5896165"/>
              <a:ext cx="590400" cy="135720"/>
            </a:xfrm>
            <a:custGeom>
              <a:avLst/>
              <a:gdLst>
                <a:gd name="connsiteX0" fmla="*/ 0 w 816616"/>
                <a:gd name="connsiteY0" fmla="*/ 0 h 189797"/>
                <a:gd name="connsiteX1" fmla="*/ 816616 w 816616"/>
                <a:gd name="connsiteY1" fmla="*/ 0 h 189797"/>
                <a:gd name="connsiteX2" fmla="*/ 816616 w 816616"/>
                <a:gd name="connsiteY2" fmla="*/ 53692 h 189797"/>
                <a:gd name="connsiteX3" fmla="*/ 680511 w 816616"/>
                <a:gd name="connsiteY3" fmla="*/ 189797 h 189797"/>
                <a:gd name="connsiteX4" fmla="*/ 136105 w 816616"/>
                <a:gd name="connsiteY4" fmla="*/ 189797 h 189797"/>
                <a:gd name="connsiteX5" fmla="*/ 0 w 816616"/>
                <a:gd name="connsiteY5" fmla="*/ 53692 h 1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6616" h="189797">
                  <a:moveTo>
                    <a:pt x="0" y="0"/>
                  </a:moveTo>
                  <a:lnTo>
                    <a:pt x="816616" y="0"/>
                  </a:lnTo>
                  <a:lnTo>
                    <a:pt x="816616" y="53692"/>
                  </a:lnTo>
                  <a:cubicBezTo>
                    <a:pt x="816616" y="128861"/>
                    <a:pt x="755680" y="189797"/>
                    <a:pt x="680511" y="189797"/>
                  </a:cubicBezTo>
                  <a:lnTo>
                    <a:pt x="136105" y="189797"/>
                  </a:lnTo>
                  <a:cubicBezTo>
                    <a:pt x="60936" y="189797"/>
                    <a:pt x="0" y="128861"/>
                    <a:pt x="0" y="53692"/>
                  </a:cubicBezTo>
                  <a:close/>
                </a:path>
              </a:pathLst>
            </a:custGeom>
            <a:solidFill>
              <a:schemeClr val="bg1">
                <a:lumMod val="50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sz="1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47" name="직사각형 46"/>
          <p:cNvSpPr/>
          <p:nvPr/>
        </p:nvSpPr>
        <p:spPr>
          <a:xfrm>
            <a:off x="0" y="5573713"/>
            <a:ext cx="12192000" cy="1284287"/>
          </a:xfrm>
          <a:prstGeom prst="rect">
            <a:avLst/>
          </a:prstGeom>
          <a:solidFill>
            <a:srgbClr val="F0862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◆ 다른 어떤 보상보다 강력한 주간 보상으로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헤비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유저에게 </a:t>
            </a:r>
            <a:r>
              <a:rPr lang="ko-KR" altLang="en-US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큰 참여 동기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제공</a:t>
            </a:r>
          </a:p>
          <a:p>
            <a:pPr>
              <a:lnSpc>
                <a:spcPct val="150000"/>
              </a:lnSpc>
            </a:pP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◆ 아직 주간 보상에 도달하지 못하는 유저에게는 </a:t>
            </a:r>
            <a:r>
              <a:rPr lang="ko-KR" altLang="en-US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성장 동기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제공</a:t>
            </a:r>
            <a:endParaRPr lang="ko-KR" altLang="en-US" dirty="0">
              <a:solidFill>
                <a:srgbClr val="49526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580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2DA9BE6B-143F-4AB5-B774-FF22B0587477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7498CA-9247-423B-9B41-0CFCFFF12E6C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3AB6DE-6EAD-436E-9333-B44B5A55B493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 </a:t>
            </a:r>
            <a:r>
              <a:rPr lang="ko-KR" altLang="en-US" sz="2000" dirty="0" smtClean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효과</a:t>
            </a:r>
            <a:endParaRPr lang="ko-KR" altLang="en-US" sz="20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B7944C73-4855-4538-95FA-3D60974AA963}"/>
              </a:ext>
            </a:extLst>
          </p:cNvPr>
          <p:cNvGrpSpPr/>
          <p:nvPr/>
        </p:nvGrpSpPr>
        <p:grpSpPr>
          <a:xfrm>
            <a:off x="503653" y="2518260"/>
            <a:ext cx="2500216" cy="1834474"/>
            <a:chOff x="238410" y="2518260"/>
            <a:chExt cx="2500216" cy="1834474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0D7F420B-C4DD-4659-BE15-134B16616361}"/>
                </a:ext>
              </a:extLst>
            </p:cNvPr>
            <p:cNvGrpSpPr/>
            <p:nvPr/>
          </p:nvGrpSpPr>
          <p:grpSpPr>
            <a:xfrm>
              <a:off x="238410" y="2518260"/>
              <a:ext cx="2127990" cy="1834474"/>
              <a:chOff x="1821016" y="2373727"/>
              <a:chExt cx="2448232" cy="2110545"/>
            </a:xfrm>
          </p:grpSpPr>
          <p:sp>
            <p:nvSpPr>
              <p:cNvPr id="5" name="육각형 4">
                <a:extLst>
                  <a:ext uri="{FF2B5EF4-FFF2-40B4-BE49-F238E27FC236}">
                    <a16:creationId xmlns:a16="http://schemas.microsoft.com/office/drawing/2014/main" id="{BB31C6BE-63F4-4694-9759-2282E9273B56}"/>
                  </a:ext>
                </a:extLst>
              </p:cNvPr>
              <p:cNvSpPr/>
              <p:nvPr/>
            </p:nvSpPr>
            <p:spPr>
              <a:xfrm>
                <a:off x="1821016" y="2373727"/>
                <a:ext cx="2448232" cy="2110545"/>
              </a:xfrm>
              <a:prstGeom prst="hexagon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6" name="육각형 5">
                <a:extLst>
                  <a:ext uri="{FF2B5EF4-FFF2-40B4-BE49-F238E27FC236}">
                    <a16:creationId xmlns:a16="http://schemas.microsoft.com/office/drawing/2014/main" id="{6F476D8D-B785-4726-878B-A9A8190C8892}"/>
                  </a:ext>
                </a:extLst>
              </p:cNvPr>
              <p:cNvSpPr/>
              <p:nvPr/>
            </p:nvSpPr>
            <p:spPr>
              <a:xfrm>
                <a:off x="2214839" y="2713230"/>
                <a:ext cx="1660586" cy="1431540"/>
              </a:xfrm>
              <a:prstGeom prst="hexagon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컨텐츠</a:t>
                </a:r>
                <a:endPara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접근</a:t>
                </a:r>
              </a:p>
            </p:txBody>
          </p:sp>
        </p:grpSp>
        <p:sp>
          <p:nvSpPr>
            <p:cNvPr id="24" name="화살표: 갈매기형 수장 23">
              <a:extLst>
                <a:ext uri="{FF2B5EF4-FFF2-40B4-BE49-F238E27FC236}">
                  <a16:creationId xmlns:a16="http://schemas.microsoft.com/office/drawing/2014/main" id="{0138B566-9715-4667-BA2B-E9D6847CA5B7}"/>
                </a:ext>
              </a:extLst>
            </p:cNvPr>
            <p:cNvSpPr/>
            <p:nvPr/>
          </p:nvSpPr>
          <p:spPr>
            <a:xfrm>
              <a:off x="2167572" y="2691522"/>
              <a:ext cx="571054" cy="1474955"/>
            </a:xfrm>
            <a:prstGeom prst="chevron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24F552B-97DE-458B-8DFF-0893FF57CF9B}"/>
              </a:ext>
            </a:extLst>
          </p:cNvPr>
          <p:cNvGrpSpPr/>
          <p:nvPr/>
        </p:nvGrpSpPr>
        <p:grpSpPr>
          <a:xfrm>
            <a:off x="3405470" y="2518260"/>
            <a:ext cx="2495836" cy="1834474"/>
            <a:chOff x="3224416" y="2518260"/>
            <a:chExt cx="2495836" cy="1834474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31D31B5B-BFED-4479-A363-39321CEE32CA}"/>
                </a:ext>
              </a:extLst>
            </p:cNvPr>
            <p:cNvGrpSpPr/>
            <p:nvPr/>
          </p:nvGrpSpPr>
          <p:grpSpPr>
            <a:xfrm>
              <a:off x="3224416" y="2518260"/>
              <a:ext cx="2127990" cy="1834474"/>
              <a:chOff x="1821016" y="2373727"/>
              <a:chExt cx="2448232" cy="2110545"/>
            </a:xfrm>
          </p:grpSpPr>
          <p:sp>
            <p:nvSpPr>
              <p:cNvPr id="31" name="육각형 30">
                <a:extLst>
                  <a:ext uri="{FF2B5EF4-FFF2-40B4-BE49-F238E27FC236}">
                    <a16:creationId xmlns:a16="http://schemas.microsoft.com/office/drawing/2014/main" id="{A09DAB69-6F05-444D-A8F6-0739ACE0B818}"/>
                  </a:ext>
                </a:extLst>
              </p:cNvPr>
              <p:cNvSpPr/>
              <p:nvPr/>
            </p:nvSpPr>
            <p:spPr>
              <a:xfrm>
                <a:off x="1821016" y="2373727"/>
                <a:ext cx="2448232" cy="2110545"/>
              </a:xfrm>
              <a:prstGeom prst="hexagon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2" name="육각형 31">
                <a:extLst>
                  <a:ext uri="{FF2B5EF4-FFF2-40B4-BE49-F238E27FC236}">
                    <a16:creationId xmlns:a16="http://schemas.microsoft.com/office/drawing/2014/main" id="{F8869999-F78A-4F1F-B82D-CD83A58B4474}"/>
                  </a:ext>
                </a:extLst>
              </p:cNvPr>
              <p:cNvSpPr/>
              <p:nvPr/>
            </p:nvSpPr>
            <p:spPr>
              <a:xfrm>
                <a:off x="2214839" y="2713230"/>
                <a:ext cx="1660586" cy="1431540"/>
              </a:xfrm>
              <a:prstGeom prst="hexagon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ko-KR" altLang="en-US" dirty="0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체류 시간</a:t>
                </a:r>
                <a:endParaRPr lang="en-US" altLang="ko-KR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dirty="0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증가</a:t>
                </a:r>
                <a:endPara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43" name="화살표: 갈매기형 수장 42">
              <a:extLst>
                <a:ext uri="{FF2B5EF4-FFF2-40B4-BE49-F238E27FC236}">
                  <a16:creationId xmlns:a16="http://schemas.microsoft.com/office/drawing/2014/main" id="{89B7AA1E-79AA-40F1-88B7-C9700A261B97}"/>
                </a:ext>
              </a:extLst>
            </p:cNvPr>
            <p:cNvSpPr/>
            <p:nvPr/>
          </p:nvSpPr>
          <p:spPr>
            <a:xfrm>
              <a:off x="5149198" y="2698019"/>
              <a:ext cx="571054" cy="1474955"/>
            </a:xfrm>
            <a:prstGeom prst="chevron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FFB4D5C-29B8-424E-B36C-54DE74E20F5E}"/>
              </a:ext>
            </a:extLst>
          </p:cNvPr>
          <p:cNvGrpSpPr/>
          <p:nvPr/>
        </p:nvGrpSpPr>
        <p:grpSpPr>
          <a:xfrm>
            <a:off x="6302907" y="2518260"/>
            <a:ext cx="2491919" cy="1834474"/>
            <a:chOff x="6210422" y="2518260"/>
            <a:chExt cx="2491919" cy="183447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F96287C6-6B20-4461-A371-7C4C030D6076}"/>
                </a:ext>
              </a:extLst>
            </p:cNvPr>
            <p:cNvGrpSpPr/>
            <p:nvPr/>
          </p:nvGrpSpPr>
          <p:grpSpPr>
            <a:xfrm>
              <a:off x="6210422" y="2518260"/>
              <a:ext cx="2127990" cy="1834474"/>
              <a:chOff x="1821016" y="2373727"/>
              <a:chExt cx="2448232" cy="2110545"/>
            </a:xfrm>
          </p:grpSpPr>
          <p:sp>
            <p:nvSpPr>
              <p:cNvPr id="36" name="육각형 35">
                <a:extLst>
                  <a:ext uri="{FF2B5EF4-FFF2-40B4-BE49-F238E27FC236}">
                    <a16:creationId xmlns:a16="http://schemas.microsoft.com/office/drawing/2014/main" id="{00E9D7E5-58F3-4182-9DEB-56F8DE6EB1A7}"/>
                  </a:ext>
                </a:extLst>
              </p:cNvPr>
              <p:cNvSpPr/>
              <p:nvPr/>
            </p:nvSpPr>
            <p:spPr>
              <a:xfrm>
                <a:off x="1821016" y="2373727"/>
                <a:ext cx="2448232" cy="2110545"/>
              </a:xfrm>
              <a:prstGeom prst="hexagon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7" name="육각형 36">
                <a:extLst>
                  <a:ext uri="{FF2B5EF4-FFF2-40B4-BE49-F238E27FC236}">
                    <a16:creationId xmlns:a16="http://schemas.microsoft.com/office/drawing/2014/main" id="{2BC7A8A2-4AD3-412D-85B0-D4A8CCCF96F5}"/>
                  </a:ext>
                </a:extLst>
              </p:cNvPr>
              <p:cNvSpPr/>
              <p:nvPr/>
            </p:nvSpPr>
            <p:spPr>
              <a:xfrm>
                <a:off x="2214839" y="2713230"/>
                <a:ext cx="1660586" cy="1431540"/>
              </a:xfrm>
              <a:prstGeom prst="hexagon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ko-KR" altLang="en-US" dirty="0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유저 풀</a:t>
                </a:r>
                <a:endParaRPr lang="en-US" altLang="ko-KR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dirty="0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확대</a:t>
                </a:r>
                <a:endPara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44" name="화살표: 갈매기형 수장 43">
              <a:extLst>
                <a:ext uri="{FF2B5EF4-FFF2-40B4-BE49-F238E27FC236}">
                  <a16:creationId xmlns:a16="http://schemas.microsoft.com/office/drawing/2014/main" id="{00164135-5CF5-4BA1-B146-7D2310E861B8}"/>
                </a:ext>
              </a:extLst>
            </p:cNvPr>
            <p:cNvSpPr/>
            <p:nvPr/>
          </p:nvSpPr>
          <p:spPr>
            <a:xfrm>
              <a:off x="8131287" y="2698019"/>
              <a:ext cx="571054" cy="1474955"/>
            </a:xfrm>
            <a:prstGeom prst="chevron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3489B6EA-991A-4FD7-BDA5-F56803ECC63E}"/>
              </a:ext>
            </a:extLst>
          </p:cNvPr>
          <p:cNvGrpSpPr/>
          <p:nvPr/>
        </p:nvGrpSpPr>
        <p:grpSpPr>
          <a:xfrm>
            <a:off x="9196428" y="2518260"/>
            <a:ext cx="2491919" cy="1834474"/>
            <a:chOff x="9196428" y="2518260"/>
            <a:chExt cx="2491919" cy="1834474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5741C486-401A-42B9-BE55-DC75F82551ED}"/>
                </a:ext>
              </a:extLst>
            </p:cNvPr>
            <p:cNvGrpSpPr/>
            <p:nvPr/>
          </p:nvGrpSpPr>
          <p:grpSpPr>
            <a:xfrm>
              <a:off x="9196428" y="2518260"/>
              <a:ext cx="2127990" cy="1834474"/>
              <a:chOff x="1821016" y="2373727"/>
              <a:chExt cx="2448232" cy="2110545"/>
            </a:xfrm>
          </p:grpSpPr>
          <p:sp>
            <p:nvSpPr>
              <p:cNvPr id="41" name="육각형 40">
                <a:extLst>
                  <a:ext uri="{FF2B5EF4-FFF2-40B4-BE49-F238E27FC236}">
                    <a16:creationId xmlns:a16="http://schemas.microsoft.com/office/drawing/2014/main" id="{92C73DB3-6224-4D9E-A30C-9A2181921348}"/>
                  </a:ext>
                </a:extLst>
              </p:cNvPr>
              <p:cNvSpPr/>
              <p:nvPr/>
            </p:nvSpPr>
            <p:spPr>
              <a:xfrm>
                <a:off x="1821016" y="2373727"/>
                <a:ext cx="2448232" cy="2110545"/>
              </a:xfrm>
              <a:prstGeom prst="hexagon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42" name="육각형 41">
                <a:extLst>
                  <a:ext uri="{FF2B5EF4-FFF2-40B4-BE49-F238E27FC236}">
                    <a16:creationId xmlns:a16="http://schemas.microsoft.com/office/drawing/2014/main" id="{F0D4FBEC-251D-47D3-A68D-17A56FE191F4}"/>
                  </a:ext>
                </a:extLst>
              </p:cNvPr>
              <p:cNvSpPr/>
              <p:nvPr/>
            </p:nvSpPr>
            <p:spPr>
              <a:xfrm>
                <a:off x="2214839" y="2713230"/>
                <a:ext cx="1660586" cy="1431540"/>
              </a:xfrm>
              <a:prstGeom prst="hexagon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ko-KR" altLang="en-US" dirty="0" err="1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과금</a:t>
                </a:r>
                <a:r>
                  <a:rPr lang="ko-KR" altLang="en-US" dirty="0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유저</a:t>
                </a:r>
                <a:endParaRPr lang="en-US" altLang="ko-KR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dirty="0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증가</a:t>
                </a:r>
                <a:endPara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45" name="화살표: 갈매기형 수장 44">
              <a:extLst>
                <a:ext uri="{FF2B5EF4-FFF2-40B4-BE49-F238E27FC236}">
                  <a16:creationId xmlns:a16="http://schemas.microsoft.com/office/drawing/2014/main" id="{EF521ECC-A1B0-41FE-B641-BF66A26D4A32}"/>
                </a:ext>
              </a:extLst>
            </p:cNvPr>
            <p:cNvSpPr/>
            <p:nvPr/>
          </p:nvSpPr>
          <p:spPr>
            <a:xfrm>
              <a:off x="11117293" y="2698019"/>
              <a:ext cx="571054" cy="1474955"/>
            </a:xfrm>
            <a:prstGeom prst="chevron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ECE519FC-0026-4CCD-860D-90053B18FBF9}"/>
              </a:ext>
            </a:extLst>
          </p:cNvPr>
          <p:cNvSpPr txBox="1"/>
          <p:nvPr/>
        </p:nvSpPr>
        <p:spPr>
          <a:xfrm>
            <a:off x="754763" y="4663205"/>
            <a:ext cx="1997997" cy="791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27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유저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A7304F3-387A-4777-8AAF-B55EFA591E0E}"/>
              </a:ext>
            </a:extLst>
          </p:cNvPr>
          <p:cNvSpPr txBox="1"/>
          <p:nvPr/>
        </p:nvSpPr>
        <p:spPr>
          <a:xfrm>
            <a:off x="3654390" y="4663205"/>
            <a:ext cx="1997997" cy="12464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컨텐츠에 접근하는</a:t>
            </a:r>
            <a:endParaRPr lang="en-US" altLang="ko-KR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유저들의 </a:t>
            </a:r>
            <a:endParaRPr lang="en-US" altLang="ko-KR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체류 시간 증가</a:t>
            </a:r>
            <a:endParaRPr lang="en-US" altLang="ko-KR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B31300-0ABE-4162-8375-BF89893426DF}"/>
              </a:ext>
            </a:extLst>
          </p:cNvPr>
          <p:cNvSpPr txBox="1"/>
          <p:nvPr/>
        </p:nvSpPr>
        <p:spPr>
          <a:xfrm>
            <a:off x="6548889" y="4663205"/>
            <a:ext cx="1997997" cy="12464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체류 시간 증가로</a:t>
            </a:r>
            <a:endParaRPr lang="en-US" altLang="ko-KR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정착 유저가 될</a:t>
            </a:r>
            <a:endParaRPr lang="en-US" altLang="ko-KR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가능성 증가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6AEC227-74C1-4724-BAD7-65ABCBD264D8}"/>
              </a:ext>
            </a:extLst>
          </p:cNvPr>
          <p:cNvSpPr txBox="1"/>
          <p:nvPr/>
        </p:nvSpPr>
        <p:spPr>
          <a:xfrm>
            <a:off x="9443389" y="4663205"/>
            <a:ext cx="1997997" cy="791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 풀 확대로</a:t>
            </a:r>
            <a:endParaRPr lang="en-US" altLang="ko-KR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</a:t>
            </a: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 증가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2407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2DA9BE6B-143F-4AB5-B774-FF22B0587477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7498CA-9247-423B-9B41-0CFCFFF12E6C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3AB6DE-6EAD-436E-9333-B44B5A55B493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 </a:t>
            </a:r>
            <a:r>
              <a:rPr lang="ko-KR" altLang="en-US" sz="2000" dirty="0" smtClean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효과</a:t>
            </a:r>
            <a:endParaRPr lang="ko-KR" altLang="en-US" sz="20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B7944C73-4855-4538-95FA-3D60974AA963}"/>
              </a:ext>
            </a:extLst>
          </p:cNvPr>
          <p:cNvGrpSpPr/>
          <p:nvPr/>
        </p:nvGrpSpPr>
        <p:grpSpPr>
          <a:xfrm>
            <a:off x="503653" y="2518260"/>
            <a:ext cx="2500216" cy="1834474"/>
            <a:chOff x="238410" y="2518260"/>
            <a:chExt cx="2500216" cy="1834474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0D7F420B-C4DD-4659-BE15-134B16616361}"/>
                </a:ext>
              </a:extLst>
            </p:cNvPr>
            <p:cNvGrpSpPr/>
            <p:nvPr/>
          </p:nvGrpSpPr>
          <p:grpSpPr>
            <a:xfrm>
              <a:off x="238410" y="2518260"/>
              <a:ext cx="2127990" cy="1834474"/>
              <a:chOff x="1821016" y="2373727"/>
              <a:chExt cx="2448232" cy="2110545"/>
            </a:xfrm>
          </p:grpSpPr>
          <p:sp>
            <p:nvSpPr>
              <p:cNvPr id="5" name="육각형 4">
                <a:extLst>
                  <a:ext uri="{FF2B5EF4-FFF2-40B4-BE49-F238E27FC236}">
                    <a16:creationId xmlns:a16="http://schemas.microsoft.com/office/drawing/2014/main" id="{BB31C6BE-63F4-4694-9759-2282E9273B56}"/>
                  </a:ext>
                </a:extLst>
              </p:cNvPr>
              <p:cNvSpPr/>
              <p:nvPr/>
            </p:nvSpPr>
            <p:spPr>
              <a:xfrm>
                <a:off x="1821016" y="2373727"/>
                <a:ext cx="2448232" cy="2110545"/>
              </a:xfrm>
              <a:prstGeom prst="hexagon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6" name="육각형 5">
                <a:extLst>
                  <a:ext uri="{FF2B5EF4-FFF2-40B4-BE49-F238E27FC236}">
                    <a16:creationId xmlns:a16="http://schemas.microsoft.com/office/drawing/2014/main" id="{6F476D8D-B785-4726-878B-A9A8190C8892}"/>
                  </a:ext>
                </a:extLst>
              </p:cNvPr>
              <p:cNvSpPr/>
              <p:nvPr/>
            </p:nvSpPr>
            <p:spPr>
              <a:xfrm>
                <a:off x="2214839" y="2713230"/>
                <a:ext cx="1660586" cy="1431540"/>
              </a:xfrm>
              <a:prstGeom prst="hexagon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컨텐츠</a:t>
                </a:r>
                <a:endPara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접근</a:t>
                </a:r>
              </a:p>
            </p:txBody>
          </p:sp>
        </p:grpSp>
        <p:sp>
          <p:nvSpPr>
            <p:cNvPr id="24" name="화살표: 갈매기형 수장 23">
              <a:extLst>
                <a:ext uri="{FF2B5EF4-FFF2-40B4-BE49-F238E27FC236}">
                  <a16:creationId xmlns:a16="http://schemas.microsoft.com/office/drawing/2014/main" id="{0138B566-9715-4667-BA2B-E9D6847CA5B7}"/>
                </a:ext>
              </a:extLst>
            </p:cNvPr>
            <p:cNvSpPr/>
            <p:nvPr/>
          </p:nvSpPr>
          <p:spPr>
            <a:xfrm>
              <a:off x="2167572" y="2691522"/>
              <a:ext cx="571054" cy="1474955"/>
            </a:xfrm>
            <a:prstGeom prst="chevron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24F552B-97DE-458B-8DFF-0893FF57CF9B}"/>
              </a:ext>
            </a:extLst>
          </p:cNvPr>
          <p:cNvGrpSpPr/>
          <p:nvPr/>
        </p:nvGrpSpPr>
        <p:grpSpPr>
          <a:xfrm>
            <a:off x="3405470" y="2518260"/>
            <a:ext cx="2495836" cy="1834474"/>
            <a:chOff x="3224416" y="2518260"/>
            <a:chExt cx="2495836" cy="1834474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31D31B5B-BFED-4479-A363-39321CEE32CA}"/>
                </a:ext>
              </a:extLst>
            </p:cNvPr>
            <p:cNvGrpSpPr/>
            <p:nvPr/>
          </p:nvGrpSpPr>
          <p:grpSpPr>
            <a:xfrm>
              <a:off x="3224416" y="2518260"/>
              <a:ext cx="2127990" cy="1834474"/>
              <a:chOff x="1821016" y="2373727"/>
              <a:chExt cx="2448232" cy="2110545"/>
            </a:xfrm>
          </p:grpSpPr>
          <p:sp>
            <p:nvSpPr>
              <p:cNvPr id="31" name="육각형 30">
                <a:extLst>
                  <a:ext uri="{FF2B5EF4-FFF2-40B4-BE49-F238E27FC236}">
                    <a16:creationId xmlns:a16="http://schemas.microsoft.com/office/drawing/2014/main" id="{A09DAB69-6F05-444D-A8F6-0739ACE0B818}"/>
                  </a:ext>
                </a:extLst>
              </p:cNvPr>
              <p:cNvSpPr/>
              <p:nvPr/>
            </p:nvSpPr>
            <p:spPr>
              <a:xfrm>
                <a:off x="1821016" y="2373727"/>
                <a:ext cx="2448232" cy="2110545"/>
              </a:xfrm>
              <a:prstGeom prst="hexagon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2" name="육각형 31">
                <a:extLst>
                  <a:ext uri="{FF2B5EF4-FFF2-40B4-BE49-F238E27FC236}">
                    <a16:creationId xmlns:a16="http://schemas.microsoft.com/office/drawing/2014/main" id="{F8869999-F78A-4F1F-B82D-CD83A58B4474}"/>
                  </a:ext>
                </a:extLst>
              </p:cNvPr>
              <p:cNvSpPr/>
              <p:nvPr/>
            </p:nvSpPr>
            <p:spPr>
              <a:xfrm>
                <a:off x="2214839" y="2713230"/>
                <a:ext cx="1660586" cy="1431540"/>
              </a:xfrm>
              <a:prstGeom prst="hexagon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가이드</a:t>
                </a:r>
                <a:endPara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제공</a:t>
                </a:r>
              </a:p>
            </p:txBody>
          </p:sp>
        </p:grpSp>
        <p:sp>
          <p:nvSpPr>
            <p:cNvPr id="43" name="화살표: 갈매기형 수장 42">
              <a:extLst>
                <a:ext uri="{FF2B5EF4-FFF2-40B4-BE49-F238E27FC236}">
                  <a16:creationId xmlns:a16="http://schemas.microsoft.com/office/drawing/2014/main" id="{89B7AA1E-79AA-40F1-88B7-C9700A261B97}"/>
                </a:ext>
              </a:extLst>
            </p:cNvPr>
            <p:cNvSpPr/>
            <p:nvPr/>
          </p:nvSpPr>
          <p:spPr>
            <a:xfrm>
              <a:off x="5149198" y="2698019"/>
              <a:ext cx="571054" cy="1474955"/>
            </a:xfrm>
            <a:prstGeom prst="chevron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FFB4D5C-29B8-424E-B36C-54DE74E20F5E}"/>
              </a:ext>
            </a:extLst>
          </p:cNvPr>
          <p:cNvGrpSpPr/>
          <p:nvPr/>
        </p:nvGrpSpPr>
        <p:grpSpPr>
          <a:xfrm>
            <a:off x="6302907" y="2518260"/>
            <a:ext cx="2491919" cy="1834474"/>
            <a:chOff x="6210422" y="2518260"/>
            <a:chExt cx="2491919" cy="1834474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F96287C6-6B20-4461-A371-7C4C030D6076}"/>
                </a:ext>
              </a:extLst>
            </p:cNvPr>
            <p:cNvGrpSpPr/>
            <p:nvPr/>
          </p:nvGrpSpPr>
          <p:grpSpPr>
            <a:xfrm>
              <a:off x="6210422" y="2518260"/>
              <a:ext cx="2127990" cy="1834474"/>
              <a:chOff x="1821016" y="2373727"/>
              <a:chExt cx="2448232" cy="2110545"/>
            </a:xfrm>
          </p:grpSpPr>
          <p:sp>
            <p:nvSpPr>
              <p:cNvPr id="36" name="육각형 35">
                <a:extLst>
                  <a:ext uri="{FF2B5EF4-FFF2-40B4-BE49-F238E27FC236}">
                    <a16:creationId xmlns:a16="http://schemas.microsoft.com/office/drawing/2014/main" id="{00E9D7E5-58F3-4182-9DEB-56F8DE6EB1A7}"/>
                  </a:ext>
                </a:extLst>
              </p:cNvPr>
              <p:cNvSpPr/>
              <p:nvPr/>
            </p:nvSpPr>
            <p:spPr>
              <a:xfrm>
                <a:off x="1821016" y="2373727"/>
                <a:ext cx="2448232" cy="2110545"/>
              </a:xfrm>
              <a:prstGeom prst="hexagon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7" name="육각형 36">
                <a:extLst>
                  <a:ext uri="{FF2B5EF4-FFF2-40B4-BE49-F238E27FC236}">
                    <a16:creationId xmlns:a16="http://schemas.microsoft.com/office/drawing/2014/main" id="{2BC7A8A2-4AD3-412D-85B0-D4A8CCCF96F5}"/>
                  </a:ext>
                </a:extLst>
              </p:cNvPr>
              <p:cNvSpPr/>
              <p:nvPr/>
            </p:nvSpPr>
            <p:spPr>
              <a:xfrm>
                <a:off x="2214839" y="2713230"/>
                <a:ext cx="1660586" cy="1431540"/>
              </a:xfrm>
              <a:prstGeom prst="hexagon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특성 비경</a:t>
                </a:r>
                <a:endPara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유도</a:t>
                </a:r>
              </a:p>
            </p:txBody>
          </p:sp>
        </p:grpSp>
        <p:sp>
          <p:nvSpPr>
            <p:cNvPr id="44" name="화살표: 갈매기형 수장 43">
              <a:extLst>
                <a:ext uri="{FF2B5EF4-FFF2-40B4-BE49-F238E27FC236}">
                  <a16:creationId xmlns:a16="http://schemas.microsoft.com/office/drawing/2014/main" id="{00164135-5CF5-4BA1-B146-7D2310E861B8}"/>
                </a:ext>
              </a:extLst>
            </p:cNvPr>
            <p:cNvSpPr/>
            <p:nvPr/>
          </p:nvSpPr>
          <p:spPr>
            <a:xfrm>
              <a:off x="8131287" y="2698019"/>
              <a:ext cx="571054" cy="1474955"/>
            </a:xfrm>
            <a:prstGeom prst="chevron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3489B6EA-991A-4FD7-BDA5-F56803ECC63E}"/>
              </a:ext>
            </a:extLst>
          </p:cNvPr>
          <p:cNvGrpSpPr/>
          <p:nvPr/>
        </p:nvGrpSpPr>
        <p:grpSpPr>
          <a:xfrm>
            <a:off x="9196428" y="2518260"/>
            <a:ext cx="2491919" cy="1834474"/>
            <a:chOff x="9196428" y="2518260"/>
            <a:chExt cx="2491919" cy="1834474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5741C486-401A-42B9-BE55-DC75F82551ED}"/>
                </a:ext>
              </a:extLst>
            </p:cNvPr>
            <p:cNvGrpSpPr/>
            <p:nvPr/>
          </p:nvGrpSpPr>
          <p:grpSpPr>
            <a:xfrm>
              <a:off x="9196428" y="2518260"/>
              <a:ext cx="2127990" cy="1834474"/>
              <a:chOff x="1821016" y="2373727"/>
              <a:chExt cx="2448232" cy="2110545"/>
            </a:xfrm>
          </p:grpSpPr>
          <p:sp>
            <p:nvSpPr>
              <p:cNvPr id="41" name="육각형 40">
                <a:extLst>
                  <a:ext uri="{FF2B5EF4-FFF2-40B4-BE49-F238E27FC236}">
                    <a16:creationId xmlns:a16="http://schemas.microsoft.com/office/drawing/2014/main" id="{92C73DB3-6224-4D9E-A30C-9A2181921348}"/>
                  </a:ext>
                </a:extLst>
              </p:cNvPr>
              <p:cNvSpPr/>
              <p:nvPr/>
            </p:nvSpPr>
            <p:spPr>
              <a:xfrm>
                <a:off x="1821016" y="2373727"/>
                <a:ext cx="2448232" cy="2110545"/>
              </a:xfrm>
              <a:prstGeom prst="hexagon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42" name="육각형 41">
                <a:extLst>
                  <a:ext uri="{FF2B5EF4-FFF2-40B4-BE49-F238E27FC236}">
                    <a16:creationId xmlns:a16="http://schemas.microsoft.com/office/drawing/2014/main" id="{F0D4FBEC-251D-47D3-A68D-17A56FE191F4}"/>
                  </a:ext>
                </a:extLst>
              </p:cNvPr>
              <p:cNvSpPr/>
              <p:nvPr/>
            </p:nvSpPr>
            <p:spPr>
              <a:xfrm>
                <a:off x="2214839" y="2713230"/>
                <a:ext cx="1660586" cy="1431540"/>
              </a:xfrm>
              <a:prstGeom prst="hexagon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ko-KR" altLang="en-US" dirty="0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유저 </a:t>
                </a:r>
                <a:r>
                  <a:rPr lang="ko-KR" altLang="en-US" dirty="0" err="1" smtClean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과금</a:t>
                </a:r>
                <a:endPara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유도</a:t>
                </a:r>
              </a:p>
            </p:txBody>
          </p:sp>
        </p:grpSp>
        <p:sp>
          <p:nvSpPr>
            <p:cNvPr id="45" name="화살표: 갈매기형 수장 44">
              <a:extLst>
                <a:ext uri="{FF2B5EF4-FFF2-40B4-BE49-F238E27FC236}">
                  <a16:creationId xmlns:a16="http://schemas.microsoft.com/office/drawing/2014/main" id="{EF521ECC-A1B0-41FE-B641-BF66A26D4A32}"/>
                </a:ext>
              </a:extLst>
            </p:cNvPr>
            <p:cNvSpPr/>
            <p:nvPr/>
          </p:nvSpPr>
          <p:spPr>
            <a:xfrm>
              <a:off x="11117293" y="2698019"/>
              <a:ext cx="571054" cy="1474955"/>
            </a:xfrm>
            <a:prstGeom prst="chevron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ECE519FC-0026-4CCD-860D-90053B18FBF9}"/>
              </a:ext>
            </a:extLst>
          </p:cNvPr>
          <p:cNvSpPr txBox="1"/>
          <p:nvPr/>
        </p:nvSpPr>
        <p:spPr>
          <a:xfrm>
            <a:off x="754763" y="4663205"/>
            <a:ext cx="1997997" cy="791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27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유저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A7304F3-387A-4777-8AAF-B55EFA591E0E}"/>
              </a:ext>
            </a:extLst>
          </p:cNvPr>
          <p:cNvSpPr txBox="1"/>
          <p:nvPr/>
        </p:nvSpPr>
        <p:spPr>
          <a:xfrm>
            <a:off x="3654390" y="4663205"/>
            <a:ext cx="1997997" cy="12464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대화로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 가이드를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제공하여 접근성 증대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B31300-0ABE-4162-8375-BF89893426DF}"/>
              </a:ext>
            </a:extLst>
          </p:cNvPr>
          <p:cNvSpPr txBox="1"/>
          <p:nvPr/>
        </p:nvSpPr>
        <p:spPr>
          <a:xfrm>
            <a:off x="6548889" y="4663205"/>
            <a:ext cx="1997997" cy="791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부족함을 느끼는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유저를 비경으로 유도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6AEC227-74C1-4724-BAD7-65ABCBD264D8}"/>
              </a:ext>
            </a:extLst>
          </p:cNvPr>
          <p:cNvSpPr txBox="1"/>
          <p:nvPr/>
        </p:nvSpPr>
        <p:spPr>
          <a:xfrm>
            <a:off x="9443389" y="4663205"/>
            <a:ext cx="1997997" cy="12464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비경에서 소모되는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레진을 바탕으로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 유도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4164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EC60590-F225-4452-99FB-A1A2902A5291}"/>
              </a:ext>
            </a:extLst>
          </p:cNvPr>
          <p:cNvSpPr/>
          <p:nvPr/>
        </p:nvSpPr>
        <p:spPr>
          <a:xfrm>
            <a:off x="0" y="1520825"/>
            <a:ext cx="12192000" cy="4467225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필드와 비경의 똑같은 몬스터를 벗어나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와의 대전으로 전투에 새로운 재미</a:t>
            </a:r>
            <a:endParaRPr lang="en-US" altLang="ko-KR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현재 대부분 </a:t>
            </a:r>
            <a:r>
              <a:rPr lang="ko-KR" altLang="en-US" sz="15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원신의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전투는 </a:t>
            </a: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색</a:t>
            </a: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 바뀐 기본 </a:t>
            </a:r>
            <a:r>
              <a:rPr lang="ko-KR" altLang="en-US" sz="15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몬스터들이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대부분인데</a:t>
            </a:r>
            <a:endParaRPr lang="en-US" altLang="ko-KR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부분에서 </a:t>
            </a:r>
            <a:r>
              <a:rPr lang="ko-KR" altLang="en-US" sz="1500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단조롭게만 느껴지던 전투의 재미를 다시 한 번 느끼게끔 할 수 있음</a:t>
            </a:r>
            <a:r>
              <a:rPr lang="en-US" altLang="ko-KR" sz="1500" dirty="0" smtClean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500" dirty="0">
              <a:solidFill>
                <a:srgbClr val="49526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난이도 별 다른 패턴으로 공략의 재미</a:t>
            </a:r>
            <a:endParaRPr lang="en-US" altLang="ko-KR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같은 캐릭터와의 전투라도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500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난이도 별 추가 패턴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만들어 각 난이도 별로도 다른 캐릭터와 싸우는 듯한 느낌</a:t>
            </a:r>
            <a:endParaRPr lang="en-US" altLang="ko-KR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5.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아직 보유하지 못한 캐릭터의 스킬과 특성에 대한 것을 알아가는 재미</a:t>
            </a:r>
            <a:endParaRPr lang="en-US" altLang="ko-KR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유저는 대련을 통하여 캐릭터의 스킬을 알아갈 수 있으며</a:t>
            </a: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아직 미 출시된 캐릭터도 대련을 통하여 </a:t>
            </a:r>
            <a:r>
              <a:rPr lang="ko-KR" altLang="en-US" sz="1500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유저의 반응을 미리 확인하여 출시 전 수정 할 수 있어</a:t>
            </a:r>
            <a:endParaRPr lang="en-US" altLang="ko-KR" sz="1500" dirty="0">
              <a:solidFill>
                <a:srgbClr val="49526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500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보다 유저가 원하는 캐릭터를 만들어 매출 상승으로 유도가 가능</a:t>
            </a:r>
            <a:endParaRPr lang="en-US" altLang="ko-KR" sz="1500" dirty="0">
              <a:solidFill>
                <a:srgbClr val="49526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500" dirty="0">
              <a:solidFill>
                <a:srgbClr val="49526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714E7F2-CF26-4FD5-BD92-B09FDC216CA3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06D7023-F747-4DC1-8CAE-045775BFEFA2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43997C9-F9A2-4A14-A4B7-983DA853F99B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 효과</a:t>
            </a:r>
          </a:p>
        </p:txBody>
      </p:sp>
    </p:spTree>
    <p:extLst>
      <p:ext uri="{BB962C8B-B14F-4D97-AF65-F5344CB8AC3E}">
        <p14:creationId xmlns:p14="http://schemas.microsoft.com/office/powerpoint/2010/main" val="12252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D5AB2B-7FAE-4565-ACAB-E930A7CC7EA0}"/>
              </a:ext>
            </a:extLst>
          </p:cNvPr>
          <p:cNvSpPr txBox="1"/>
          <p:nvPr/>
        </p:nvSpPr>
        <p:spPr>
          <a:xfrm>
            <a:off x="2800350" y="857250"/>
            <a:ext cx="6591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sz="7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D65E486-FBC4-48E5-B681-DF8C6CD7D51A}"/>
              </a:ext>
            </a:extLst>
          </p:cNvPr>
          <p:cNvCxnSpPr/>
          <p:nvPr/>
        </p:nvCxnSpPr>
        <p:spPr>
          <a:xfrm>
            <a:off x="2400300" y="2057579"/>
            <a:ext cx="7353300" cy="29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217053" y="2560204"/>
            <a:ext cx="2000250" cy="3008548"/>
            <a:chOff x="607578" y="2655454"/>
            <a:chExt cx="2000250" cy="300854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75B06224-B562-4C8F-8CE6-8B3414CFC59B}"/>
                </a:ext>
              </a:extLst>
            </p:cNvPr>
            <p:cNvSpPr/>
            <p:nvPr/>
          </p:nvSpPr>
          <p:spPr>
            <a:xfrm>
              <a:off x="796058" y="2655454"/>
              <a:ext cx="1623292" cy="1623292"/>
            </a:xfrm>
            <a:prstGeom prst="ellipse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Part 1.</a:t>
              </a:r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2485F3FE-F97E-49AA-9BFB-D43CD8B120FB}"/>
                </a:ext>
              </a:extLst>
            </p:cNvPr>
            <p:cNvSpPr/>
            <p:nvPr/>
          </p:nvSpPr>
          <p:spPr>
            <a:xfrm rot="10800000">
              <a:off x="1320048" y="4302690"/>
              <a:ext cx="575310" cy="495957"/>
            </a:xfrm>
            <a:prstGeom prst="triangle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EBFA1F-E08D-4055-B4E3-D331954C7A92}"/>
                </a:ext>
              </a:extLst>
            </p:cNvPr>
            <p:cNvSpPr txBox="1"/>
            <p:nvPr/>
          </p:nvSpPr>
          <p:spPr>
            <a:xfrm>
              <a:off x="607578" y="5294670"/>
              <a:ext cx="2000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기존 컨텐츠 분석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2659779" y="2560204"/>
            <a:ext cx="2000250" cy="3008548"/>
            <a:chOff x="3226090" y="2655454"/>
            <a:chExt cx="2000250" cy="3008548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16826590-51D1-47EB-9370-6F95D7C43C81}"/>
                </a:ext>
              </a:extLst>
            </p:cNvPr>
            <p:cNvSpPr/>
            <p:nvPr/>
          </p:nvSpPr>
          <p:spPr>
            <a:xfrm>
              <a:off x="3414571" y="2655454"/>
              <a:ext cx="1623292" cy="1623292"/>
            </a:xfrm>
            <a:prstGeom prst="ellipse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Part 2.</a:t>
              </a:r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35849E94-8892-4D9E-BF37-F05997E346E0}"/>
                </a:ext>
              </a:extLst>
            </p:cNvPr>
            <p:cNvSpPr/>
            <p:nvPr/>
          </p:nvSpPr>
          <p:spPr>
            <a:xfrm rot="10800000">
              <a:off x="3938561" y="4302689"/>
              <a:ext cx="575310" cy="495957"/>
            </a:xfrm>
            <a:prstGeom prst="triangle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E487ACC-327A-4155-9510-3FF5CFB66032}"/>
                </a:ext>
              </a:extLst>
            </p:cNvPr>
            <p:cNvSpPr txBox="1"/>
            <p:nvPr/>
          </p:nvSpPr>
          <p:spPr>
            <a:xfrm>
              <a:off x="3226090" y="5294670"/>
              <a:ext cx="2000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신규 컨텐츠 소개</a:t>
              </a: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5102505" y="2560204"/>
            <a:ext cx="2000250" cy="3008548"/>
            <a:chOff x="5898296" y="2655454"/>
            <a:chExt cx="2000250" cy="300854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5A3EEFB-0F46-4E04-BC30-85A585902158}"/>
                </a:ext>
              </a:extLst>
            </p:cNvPr>
            <p:cNvSpPr/>
            <p:nvPr/>
          </p:nvSpPr>
          <p:spPr>
            <a:xfrm>
              <a:off x="6086776" y="2655454"/>
              <a:ext cx="1623292" cy="1623292"/>
            </a:xfrm>
            <a:prstGeom prst="ellipse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Part 3.</a:t>
              </a:r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E97509B7-25D7-48B0-9B63-9E16090ED336}"/>
                </a:ext>
              </a:extLst>
            </p:cNvPr>
            <p:cNvSpPr/>
            <p:nvPr/>
          </p:nvSpPr>
          <p:spPr>
            <a:xfrm rot="10800000">
              <a:off x="6610767" y="4302689"/>
              <a:ext cx="575310" cy="495957"/>
            </a:xfrm>
            <a:prstGeom prst="triangle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243D358-D871-4708-B4F5-269E12133F2D}"/>
                </a:ext>
              </a:extLst>
            </p:cNvPr>
            <p:cNvSpPr txBox="1"/>
            <p:nvPr/>
          </p:nvSpPr>
          <p:spPr>
            <a:xfrm>
              <a:off x="5898296" y="5294670"/>
              <a:ext cx="2000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컨텐츠 설명</a:t>
              </a: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7545231" y="2560204"/>
            <a:ext cx="2000250" cy="3008548"/>
            <a:chOff x="8515063" y="2655454"/>
            <a:chExt cx="2000250" cy="3008548"/>
          </a:xfrm>
        </p:grpSpPr>
        <p:grpSp>
          <p:nvGrpSpPr>
            <p:cNvPr id="10" name="그룹 9"/>
            <p:cNvGrpSpPr/>
            <p:nvPr/>
          </p:nvGrpSpPr>
          <p:grpSpPr>
            <a:xfrm>
              <a:off x="8705288" y="2655454"/>
              <a:ext cx="1623292" cy="2143192"/>
              <a:chOff x="8705288" y="2655454"/>
              <a:chExt cx="1623292" cy="2143192"/>
            </a:xfrm>
          </p:grpSpPr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3276B738-4C0D-4C08-A103-24CA2BC57409}"/>
                  </a:ext>
                </a:extLst>
              </p:cNvPr>
              <p:cNvSpPr/>
              <p:nvPr/>
            </p:nvSpPr>
            <p:spPr>
              <a:xfrm>
                <a:off x="8705288" y="2655454"/>
                <a:ext cx="1623292" cy="1623292"/>
              </a:xfrm>
              <a:prstGeom prst="ellipse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Part 4.</a:t>
                </a:r>
                <a:endPara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0" name="이등변 삼각형 29">
                <a:extLst>
                  <a:ext uri="{FF2B5EF4-FFF2-40B4-BE49-F238E27FC236}">
                    <a16:creationId xmlns:a16="http://schemas.microsoft.com/office/drawing/2014/main" id="{7813C196-2386-4070-AB8D-ACE388388362}"/>
                  </a:ext>
                </a:extLst>
              </p:cNvPr>
              <p:cNvSpPr/>
              <p:nvPr/>
            </p:nvSpPr>
            <p:spPr>
              <a:xfrm rot="10800000">
                <a:off x="9227533" y="4302689"/>
                <a:ext cx="575310" cy="495957"/>
              </a:xfrm>
              <a:prstGeom prst="triangle">
                <a:avLst/>
              </a:prstGeom>
              <a:solidFill>
                <a:srgbClr val="F086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F714ACB-96A9-463F-96E6-6C539DB7B2E6}"/>
                </a:ext>
              </a:extLst>
            </p:cNvPr>
            <p:cNvSpPr txBox="1"/>
            <p:nvPr/>
          </p:nvSpPr>
          <p:spPr>
            <a:xfrm>
              <a:off x="8515063" y="5294670"/>
              <a:ext cx="2000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기획 의도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9987957" y="2560204"/>
            <a:ext cx="2000250" cy="3008548"/>
            <a:chOff x="10378483" y="2679397"/>
            <a:chExt cx="2000250" cy="300854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276B738-4C0D-4C08-A103-24CA2BC57409}"/>
                </a:ext>
              </a:extLst>
            </p:cNvPr>
            <p:cNvSpPr/>
            <p:nvPr/>
          </p:nvSpPr>
          <p:spPr>
            <a:xfrm>
              <a:off x="10570453" y="2679397"/>
              <a:ext cx="1623292" cy="1623292"/>
            </a:xfrm>
            <a:prstGeom prst="ellipse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Part 5.</a:t>
              </a:r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7813C196-2386-4070-AB8D-ACE388388362}"/>
                </a:ext>
              </a:extLst>
            </p:cNvPr>
            <p:cNvSpPr/>
            <p:nvPr/>
          </p:nvSpPr>
          <p:spPr>
            <a:xfrm rot="10800000">
              <a:off x="11090953" y="4326632"/>
              <a:ext cx="575310" cy="495957"/>
            </a:xfrm>
            <a:prstGeom prst="triangle">
              <a:avLst/>
            </a:prstGeom>
            <a:solidFill>
              <a:srgbClr val="F08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F714ACB-96A9-463F-96E6-6C539DB7B2E6}"/>
                </a:ext>
              </a:extLst>
            </p:cNvPr>
            <p:cNvSpPr txBox="1"/>
            <p:nvPr/>
          </p:nvSpPr>
          <p:spPr>
            <a:xfrm>
              <a:off x="10378483" y="5318613"/>
              <a:ext cx="2000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 효과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347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10C707C-E167-4207-A896-E5D08362AFBA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3FA7AFA-7C14-416A-8FFF-C803B0113B26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F35304D-804B-407E-B592-C0235688102A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컨텐츠 분석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0037F1-9A0F-403E-8E47-8AE956EA6D04}"/>
              </a:ext>
            </a:extLst>
          </p:cNvPr>
          <p:cNvSpPr txBox="1"/>
          <p:nvPr/>
        </p:nvSpPr>
        <p:spPr>
          <a:xfrm>
            <a:off x="2071158" y="1534424"/>
            <a:ext cx="80498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F0862D"/>
                </a:solidFill>
                <a:latin typeface="나눔스퀘어 Bold" panose="020B0600000101010101" pitchFamily="50" charset="-127"/>
                <a:ea typeface="나눔스퀘어 ExtraBold" panose="020B0600000101010101"/>
              </a:rPr>
              <a:t>나선 비경</a:t>
            </a:r>
            <a:endParaRPr lang="en-US" altLang="ko-KR" sz="2400" dirty="0">
              <a:solidFill>
                <a:srgbClr val="F0862D"/>
              </a:solidFill>
              <a:latin typeface="나눔스퀘어 Bold" panose="020B0600000101010101" pitchFamily="50" charset="-127"/>
              <a:ea typeface="나눔스퀘어 ExtraBold" panose="020B0600000101010101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나선 비경은 현재 원신에서 엔드 컨텐츠를 맡고 있으며 층을 올라가는 형태로 진행하는 컨텐츠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BCE829C2-B1D7-4F99-93E7-645B1CA96F27}"/>
              </a:ext>
            </a:extLst>
          </p:cNvPr>
          <p:cNvSpPr/>
          <p:nvPr/>
        </p:nvSpPr>
        <p:spPr>
          <a:xfrm>
            <a:off x="1916113" y="3617436"/>
            <a:ext cx="2238373" cy="2603500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익숙함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평소 필드에서 보던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익숙한 몬스터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9C066C4-F635-4C3B-AC05-03DF9D87C3FB}"/>
              </a:ext>
            </a:extLst>
          </p:cNvPr>
          <p:cNvSpPr/>
          <p:nvPr/>
        </p:nvSpPr>
        <p:spPr>
          <a:xfrm>
            <a:off x="4976813" y="3617436"/>
            <a:ext cx="2238375" cy="2603500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 전투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층을 올라가며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진행되는 반복 전투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C6DAEF89-3BDF-47BE-B3CB-E16675448E29}"/>
              </a:ext>
            </a:extLst>
          </p:cNvPr>
          <p:cNvSpPr/>
          <p:nvPr/>
        </p:nvSpPr>
        <p:spPr>
          <a:xfrm>
            <a:off x="8037514" y="3605672"/>
            <a:ext cx="2238372" cy="2603500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지루함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앞의 두가지 상황과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맞물려 느껴지는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지루함</a:t>
            </a:r>
          </a:p>
        </p:txBody>
      </p:sp>
    </p:spTree>
    <p:extLst>
      <p:ext uri="{BB962C8B-B14F-4D97-AF65-F5344CB8AC3E}">
        <p14:creationId xmlns:p14="http://schemas.microsoft.com/office/powerpoint/2010/main" val="378530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10C707C-E167-4207-A896-E5D08362AFBA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3FA7AFA-7C14-416A-8FFF-C803B0113B26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F35304D-804B-407E-B592-C0235688102A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컨텐츠 소개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0037F1-9A0F-403E-8E47-8AE956EA6D04}"/>
              </a:ext>
            </a:extLst>
          </p:cNvPr>
          <p:cNvSpPr txBox="1"/>
          <p:nvPr/>
        </p:nvSpPr>
        <p:spPr>
          <a:xfrm>
            <a:off x="2553269" y="1536999"/>
            <a:ext cx="70856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F0862D"/>
                </a:solidFill>
                <a:latin typeface="나눔스퀘어 Bold" panose="020B0600000101010101" pitchFamily="50" charset="-127"/>
                <a:ea typeface="나눔스퀘어 ExtraBold" panose="020B0600000101010101"/>
              </a:rPr>
              <a:t>신규 컨텐츠 </a:t>
            </a:r>
            <a:endParaRPr lang="en-US" altLang="ko-KR" sz="2400" dirty="0">
              <a:solidFill>
                <a:srgbClr val="F0862D"/>
              </a:solidFill>
              <a:latin typeface="나눔스퀘어 Bold" panose="020B0600000101010101" pitchFamily="50" charset="-127"/>
              <a:ea typeface="나눔스퀘어 ExtraBold" panose="020B0600000101010101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컨텐츠는 나선 비경과 반대되는 </a:t>
            </a:r>
            <a:r>
              <a:rPr lang="ko-KR" altLang="en-US" sz="1600" dirty="0">
                <a:solidFill>
                  <a:srgbClr val="F086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다양성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F0862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새로움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키워드로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유저가 대련할 적 캐릭터를 선택하여 진행하는 컨텐츠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B69ABB2-914B-4BF1-B6B6-A2C7A3CFBFC8}"/>
              </a:ext>
            </a:extLst>
          </p:cNvPr>
          <p:cNvSpPr/>
          <p:nvPr/>
        </p:nvSpPr>
        <p:spPr>
          <a:xfrm>
            <a:off x="1916113" y="3617436"/>
            <a:ext cx="2238373" cy="2603500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성장감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강력한 보상을 통해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느끼는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성장감</a:t>
            </a: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2F117ED3-C67E-4F9F-AD45-17D9F57229D2}"/>
              </a:ext>
            </a:extLst>
          </p:cNvPr>
          <p:cNvSpPr/>
          <p:nvPr/>
        </p:nvSpPr>
        <p:spPr>
          <a:xfrm>
            <a:off x="4976813" y="3617436"/>
            <a:ext cx="2238375" cy="2603500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새로움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상대를 선택하여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전투를 진행하는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새로움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11BD929F-3518-46A3-90C4-3C779635BBDE}"/>
              </a:ext>
            </a:extLst>
          </p:cNvPr>
          <p:cNvSpPr/>
          <p:nvPr/>
        </p:nvSpPr>
        <p:spPr>
          <a:xfrm>
            <a:off x="8037514" y="3605672"/>
            <a:ext cx="2238372" cy="2603500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다양성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난이도 별 패턴 변경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새로운 상대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089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E366B79-3EFC-4654-B510-B50D5ED1CF5D}"/>
              </a:ext>
            </a:extLst>
          </p:cNvPr>
          <p:cNvSpPr/>
          <p:nvPr/>
        </p:nvSpPr>
        <p:spPr>
          <a:xfrm>
            <a:off x="660400" y="1530350"/>
            <a:ext cx="4722482" cy="5333950"/>
          </a:xfrm>
          <a:prstGeom prst="rect">
            <a:avLst/>
          </a:prstGeom>
          <a:solidFill>
            <a:srgbClr val="F0862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입장 레벨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 </a:t>
            </a: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</a:t>
            </a:r>
            <a:endParaRPr lang="en-US" altLang="ko-KR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- </a:t>
            </a:r>
            <a:r>
              <a:rPr lang="ko-KR" altLang="en-US" sz="1500" dirty="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 비경의 해금 이후 개방되어 </a:t>
            </a:r>
            <a:endParaRPr lang="en-US" altLang="ko-KR" sz="15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</a:t>
            </a:r>
            <a:r>
              <a:rPr lang="ko-KR" altLang="en-US" sz="1500" dirty="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길을 잃은 유저의 가이드 역할</a:t>
            </a:r>
            <a:endParaRPr lang="en-US" altLang="ko-KR" sz="15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난이도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난이도는 </a:t>
            </a: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1~5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단계로 구성</a:t>
            </a:r>
            <a:endParaRPr lang="en-US" altLang="ko-KR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하위 난이도 클리어 시 상위 난이도 해금</a:t>
            </a:r>
            <a:endParaRPr lang="en-US" altLang="ko-KR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- </a:t>
            </a:r>
            <a:r>
              <a:rPr lang="ko-KR" altLang="en-US" sz="1500" dirty="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유저로 하여금 성장감을 느끼게 함</a:t>
            </a:r>
            <a:endParaRPr lang="en-US" altLang="ko-KR" sz="15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보상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난이도에 따른 특성 소재 보상</a:t>
            </a:r>
            <a:endParaRPr lang="en-US" altLang="ko-KR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주간 </a:t>
            </a: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 </a:t>
            </a:r>
            <a:r>
              <a:rPr lang="en-US" altLang="ko-KR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5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클리어 시 추가 보상 획득</a:t>
            </a:r>
            <a:endParaRPr lang="en-US" altLang="ko-KR" sz="15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- </a:t>
            </a:r>
            <a:r>
              <a:rPr lang="ko-KR" altLang="en-US" sz="1500" dirty="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많은 유저들의 참가를 유도하는 강력한 보상</a:t>
            </a:r>
            <a:endParaRPr lang="en-US" altLang="ko-KR" sz="15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6096000" y="1985735"/>
            <a:ext cx="6086475" cy="4872265"/>
            <a:chOff x="6096000" y="1985735"/>
            <a:chExt cx="6086475" cy="4872265"/>
          </a:xfrm>
        </p:grpSpPr>
        <p:grpSp>
          <p:nvGrpSpPr>
            <p:cNvPr id="8" name="그룹 7"/>
            <p:cNvGrpSpPr/>
            <p:nvPr/>
          </p:nvGrpSpPr>
          <p:grpSpPr>
            <a:xfrm>
              <a:off x="6096000" y="1985735"/>
              <a:ext cx="6086475" cy="4872265"/>
              <a:chOff x="9524" y="1985735"/>
              <a:chExt cx="6086475" cy="4872265"/>
            </a:xfrm>
          </p:grpSpPr>
          <p:pic>
            <p:nvPicPr>
              <p:cNvPr id="1026" name="Picture 2" descr="http://static.inven.co.kr/image_2011/site_image/genshin/chara/image_1.png?v=20201023a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447"/>
              <a:stretch/>
            </p:blipFill>
            <p:spPr bwMode="auto">
              <a:xfrm>
                <a:off x="9524" y="1985735"/>
                <a:ext cx="6086475" cy="487226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직사각형 1"/>
              <p:cNvSpPr/>
              <p:nvPr/>
            </p:nvSpPr>
            <p:spPr>
              <a:xfrm>
                <a:off x="9524" y="5192713"/>
                <a:ext cx="6086475" cy="1665287"/>
              </a:xfrm>
              <a:prstGeom prst="rect">
                <a:avLst/>
              </a:prstGeom>
              <a:solidFill>
                <a:schemeClr val="bg1">
                  <a:lumMod val="5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ko-KR" altLang="en-US" dirty="0">
                    <a:solidFill>
                      <a:schemeClr val="accent4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진</a:t>
                </a:r>
                <a:endParaRPr lang="en-US" altLang="ko-KR" dirty="0">
                  <a:solidFill>
                    <a:schemeClr val="accent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endParaRPr lang="en-US" altLang="ko-KR" dirty="0">
                  <a:solidFill>
                    <a:schemeClr val="accent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sz="15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민들레 기사로써 명예 기사와</a:t>
                </a:r>
                <a:endParaRPr lang="en-US" altLang="ko-KR" sz="15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/>
                <a:r>
                  <a:rPr lang="ko-KR" altLang="en-US" sz="15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실력을 겨루어 보고 싶어</a:t>
                </a:r>
                <a:r>
                  <a:rPr lang="en-US" altLang="ko-KR" sz="15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5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cxnSp>
          <p:nvCxnSpPr>
            <p:cNvPr id="4" name="직선 연결선 3"/>
            <p:cNvCxnSpPr/>
            <p:nvPr/>
          </p:nvCxnSpPr>
          <p:spPr>
            <a:xfrm>
              <a:off x="7705291" y="5643303"/>
              <a:ext cx="2867891" cy="0"/>
            </a:xfrm>
            <a:prstGeom prst="line">
              <a:avLst/>
            </a:prstGeom>
            <a:ln w="12700">
              <a:solidFill>
                <a:srgbClr val="ECE5D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724440-486C-47E6-9610-371638AFA89D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B09025-1B79-46F4-AE68-6502558CB9D7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1E014B0-524D-4679-B876-AE203A878FA0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컨텐츠 소개</a:t>
            </a:r>
          </a:p>
        </p:txBody>
      </p:sp>
    </p:spTree>
    <p:extLst>
      <p:ext uri="{BB962C8B-B14F-4D97-AF65-F5344CB8AC3E}">
        <p14:creationId xmlns:p14="http://schemas.microsoft.com/office/powerpoint/2010/main" val="220339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DD72FA3B-B1FC-4768-A66D-3206836D526E}"/>
              </a:ext>
            </a:extLst>
          </p:cNvPr>
          <p:cNvGrpSpPr/>
          <p:nvPr/>
        </p:nvGrpSpPr>
        <p:grpSpPr>
          <a:xfrm>
            <a:off x="0" y="1371599"/>
            <a:ext cx="12192000" cy="4346575"/>
            <a:chOff x="0" y="1219199"/>
            <a:chExt cx="12192000" cy="4346575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23B8FB7-A20A-464A-9FB4-F1E63AF1FD28}"/>
                </a:ext>
              </a:extLst>
            </p:cNvPr>
            <p:cNvSpPr/>
            <p:nvPr/>
          </p:nvSpPr>
          <p:spPr>
            <a:xfrm>
              <a:off x="0" y="1368425"/>
              <a:ext cx="12192000" cy="4044949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9" name="Picture 4">
              <a:extLst>
                <a:ext uri="{FF2B5EF4-FFF2-40B4-BE49-F238E27FC236}">
                  <a16:creationId xmlns:a16="http://schemas.microsoft.com/office/drawing/2014/main" id="{15BBE926-DC39-4924-823E-7DDF52C1381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90" r="-35" b="3970"/>
            <a:stretch/>
          </p:blipFill>
          <p:spPr bwMode="auto">
            <a:xfrm>
              <a:off x="5659932" y="1727201"/>
              <a:ext cx="4581378" cy="36861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1DFFAE6B-E0C4-4019-89C2-B7A737A8E7D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96"/>
            <a:stretch/>
          </p:blipFill>
          <p:spPr bwMode="auto">
            <a:xfrm>
              <a:off x="3705382" y="1929009"/>
              <a:ext cx="3830379" cy="3484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C1AD6FE4-F2B6-403F-A57C-B37694418D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58" r="13531" b="3970"/>
            <a:stretch/>
          </p:blipFill>
          <p:spPr bwMode="auto">
            <a:xfrm>
              <a:off x="1967863" y="1727201"/>
              <a:ext cx="3727451" cy="36861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57AD033-0628-42E9-B1F1-447E00D17117}"/>
                </a:ext>
              </a:extLst>
            </p:cNvPr>
            <p:cNvGrpSpPr/>
            <p:nvPr/>
          </p:nvGrpSpPr>
          <p:grpSpPr>
            <a:xfrm>
              <a:off x="1181100" y="1219199"/>
              <a:ext cx="2028825" cy="4346575"/>
              <a:chOff x="1181100" y="1219199"/>
              <a:chExt cx="2028825" cy="4346575"/>
            </a:xfrm>
          </p:grpSpPr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2710D218-3341-47DB-A021-0C9B1C436C75}"/>
                  </a:ext>
                </a:extLst>
              </p:cNvPr>
              <p:cNvSpPr/>
              <p:nvPr/>
            </p:nvSpPr>
            <p:spPr>
              <a:xfrm>
                <a:off x="1220787" y="1219199"/>
                <a:ext cx="1931988" cy="4346575"/>
              </a:xfrm>
              <a:prstGeom prst="roundRect">
                <a:avLst/>
              </a:prstGeom>
              <a:solidFill>
                <a:srgbClr val="49526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BE75727E-8D0B-4B45-9108-016DF212687A}"/>
                  </a:ext>
                </a:extLst>
              </p:cNvPr>
              <p:cNvSpPr/>
              <p:nvPr/>
            </p:nvSpPr>
            <p:spPr>
              <a:xfrm>
                <a:off x="1181100" y="2265363"/>
                <a:ext cx="2028825" cy="412750"/>
              </a:xfrm>
              <a:prstGeom prst="roundRect">
                <a:avLst/>
              </a:prstGeom>
              <a:solidFill>
                <a:srgbClr val="ECE5D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rgbClr val="3B4255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대련</a:t>
                </a: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EC3D976-8F31-4F74-A35D-234F62F80453}"/>
                </a:ext>
              </a:extLst>
            </p:cNvPr>
            <p:cNvSpPr txBox="1"/>
            <p:nvPr/>
          </p:nvSpPr>
          <p:spPr>
            <a:xfrm>
              <a:off x="8316744" y="1879727"/>
              <a:ext cx="20764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FAF6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대련</a:t>
              </a: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EBB04D26-E0BF-47A9-8188-79E598D45F59}"/>
                </a:ext>
              </a:extLst>
            </p:cNvPr>
            <p:cNvGrpSpPr/>
            <p:nvPr/>
          </p:nvGrpSpPr>
          <p:grpSpPr>
            <a:xfrm>
              <a:off x="8486622" y="4112150"/>
              <a:ext cx="579246" cy="584199"/>
              <a:chOff x="6402644" y="3225486"/>
              <a:chExt cx="816616" cy="816616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F0CB10DC-14C6-4D01-9471-DE07341F9FED}"/>
                  </a:ext>
                </a:extLst>
              </p:cNvPr>
              <p:cNvSpPr/>
              <p:nvPr/>
            </p:nvSpPr>
            <p:spPr>
              <a:xfrm>
                <a:off x="6402644" y="3225486"/>
                <a:ext cx="816616" cy="816616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  <a:alpha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0" name="Picture 6" descr="원신-정사각-배경-「번영」의 ...">
                <a:extLst>
                  <a:ext uri="{FF2B5EF4-FFF2-40B4-BE49-F238E27FC236}">
                    <a16:creationId xmlns:a16="http://schemas.microsoft.com/office/drawing/2014/main" id="{20BE1578-E1CD-4E63-B2FB-DA3F513F04F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7225" y="3240067"/>
                <a:ext cx="787452" cy="78745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260D83A4-938C-4A54-A201-ABE9BB3122B1}"/>
                </a:ext>
              </a:extLst>
            </p:cNvPr>
            <p:cNvGrpSpPr/>
            <p:nvPr/>
          </p:nvGrpSpPr>
          <p:grpSpPr>
            <a:xfrm>
              <a:off x="9189172" y="4112153"/>
              <a:ext cx="579246" cy="584200"/>
              <a:chOff x="6402640" y="3225486"/>
              <a:chExt cx="816616" cy="816616"/>
            </a:xfrm>
          </p:grpSpPr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03063957-65E4-4C62-9511-BCD6E5071B5F}"/>
                  </a:ext>
                </a:extLst>
              </p:cNvPr>
              <p:cNvSpPr/>
              <p:nvPr/>
            </p:nvSpPr>
            <p:spPr>
              <a:xfrm>
                <a:off x="6402640" y="3225486"/>
                <a:ext cx="816616" cy="816616"/>
              </a:xfrm>
              <a:prstGeom prst="roundRect">
                <a:avLst/>
              </a:prstGeom>
              <a:solidFill>
                <a:srgbClr val="527295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8" name="Picture 6" descr="원신-정사각-배경-「번영」의 ...">
                <a:extLst>
                  <a:ext uri="{FF2B5EF4-FFF2-40B4-BE49-F238E27FC236}">
                    <a16:creationId xmlns:a16="http://schemas.microsoft.com/office/drawing/2014/main" id="{31127057-FD61-44BA-A6EB-FBE03228C88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7222" y="3240068"/>
                <a:ext cx="787452" cy="7874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22149955-AC80-4924-87B9-3F791D67B253}"/>
                </a:ext>
              </a:extLst>
            </p:cNvPr>
            <p:cNvGrpSpPr/>
            <p:nvPr/>
          </p:nvGrpSpPr>
          <p:grpSpPr>
            <a:xfrm>
              <a:off x="9891725" y="4112153"/>
              <a:ext cx="579246" cy="584200"/>
              <a:chOff x="6402640" y="3225486"/>
              <a:chExt cx="816616" cy="816616"/>
            </a:xfrm>
          </p:grpSpPr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EA64F0CA-3BC3-477A-A92D-BB7F277AF136}"/>
                  </a:ext>
                </a:extLst>
              </p:cNvPr>
              <p:cNvSpPr/>
              <p:nvPr/>
            </p:nvSpPr>
            <p:spPr>
              <a:xfrm>
                <a:off x="6402640" y="3225486"/>
                <a:ext cx="816616" cy="816616"/>
              </a:xfrm>
              <a:prstGeom prst="roundRect">
                <a:avLst/>
              </a:prstGeom>
              <a:solidFill>
                <a:srgbClr val="527295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1" name="Picture 6" descr="원신-정사각-배경-「번영」의 ...">
                <a:extLst>
                  <a:ext uri="{FF2B5EF4-FFF2-40B4-BE49-F238E27FC236}">
                    <a16:creationId xmlns:a16="http://schemas.microsoft.com/office/drawing/2014/main" id="{A9CF9186-3511-4AFA-BE26-3922412489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7222" y="3240068"/>
                <a:ext cx="787452" cy="7874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F09F8F39-9734-42A0-99FE-C9EC461B7521}"/>
                </a:ext>
              </a:extLst>
            </p:cNvPr>
            <p:cNvGrpSpPr/>
            <p:nvPr/>
          </p:nvGrpSpPr>
          <p:grpSpPr>
            <a:xfrm>
              <a:off x="10594277" y="4112153"/>
              <a:ext cx="579246" cy="584200"/>
              <a:chOff x="6402640" y="3225486"/>
              <a:chExt cx="816616" cy="816616"/>
            </a:xfrm>
          </p:grpSpPr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C374836E-C33C-4EC1-879A-EDE469086EEF}"/>
                  </a:ext>
                </a:extLst>
              </p:cNvPr>
              <p:cNvSpPr/>
              <p:nvPr/>
            </p:nvSpPr>
            <p:spPr>
              <a:xfrm>
                <a:off x="6402640" y="3225486"/>
                <a:ext cx="816616" cy="816616"/>
              </a:xfrm>
              <a:prstGeom prst="roundRect">
                <a:avLst/>
              </a:prstGeom>
              <a:solidFill>
                <a:srgbClr val="527295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9" name="Picture 6" descr="원신-정사각-배경-「번영」의 ...">
                <a:extLst>
                  <a:ext uri="{FF2B5EF4-FFF2-40B4-BE49-F238E27FC236}">
                    <a16:creationId xmlns:a16="http://schemas.microsoft.com/office/drawing/2014/main" id="{096E0499-83B4-48E7-AA66-C910053EBD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7222" y="3240068"/>
                <a:ext cx="787452" cy="7874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35AF306-1D33-45CB-9A16-DABD514DA2EA}"/>
                </a:ext>
              </a:extLst>
            </p:cNvPr>
            <p:cNvSpPr txBox="1"/>
            <p:nvPr/>
          </p:nvSpPr>
          <p:spPr>
            <a:xfrm>
              <a:off x="8316744" y="3615239"/>
              <a:ext cx="25337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AF6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클리어 시 획득 가능</a:t>
              </a:r>
            </a:p>
          </p:txBody>
        </p:sp>
      </p:grpSp>
      <p:sp>
        <p:nvSpPr>
          <p:cNvPr id="2" name="모서리가 둥근 직사각형 1"/>
          <p:cNvSpPr/>
          <p:nvPr/>
        </p:nvSpPr>
        <p:spPr>
          <a:xfrm>
            <a:off x="9891725" y="5026025"/>
            <a:ext cx="1281798" cy="383463"/>
          </a:xfrm>
          <a:prstGeom prst="roundRect">
            <a:avLst>
              <a:gd name="adj" fmla="val 50000"/>
            </a:avLst>
          </a:prstGeom>
          <a:solidFill>
            <a:srgbClr val="ECE5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400" dirty="0">
                <a:solidFill>
                  <a:srgbClr val="3B425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도전 위치</a:t>
            </a:r>
          </a:p>
        </p:txBody>
      </p:sp>
      <p:sp>
        <p:nvSpPr>
          <p:cNvPr id="3" name="타원 2"/>
          <p:cNvSpPr/>
          <p:nvPr/>
        </p:nvSpPr>
        <p:spPr>
          <a:xfrm>
            <a:off x="9965478" y="5087581"/>
            <a:ext cx="260350" cy="260350"/>
          </a:xfrm>
          <a:prstGeom prst="ellipse">
            <a:avLst/>
          </a:prstGeom>
          <a:solidFill>
            <a:srgbClr val="3B4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10036545" y="5116785"/>
            <a:ext cx="118215" cy="201941"/>
            <a:chOff x="9537700" y="5953125"/>
            <a:chExt cx="304800" cy="520674"/>
          </a:xfrm>
          <a:solidFill>
            <a:schemeClr val="accent4"/>
          </a:solidFill>
        </p:grpSpPr>
        <p:sp>
          <p:nvSpPr>
            <p:cNvPr id="5" name="타원 4"/>
            <p:cNvSpPr/>
            <p:nvPr/>
          </p:nvSpPr>
          <p:spPr>
            <a:xfrm>
              <a:off x="9537700" y="5953125"/>
              <a:ext cx="304800" cy="304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이등변 삼각형 5"/>
            <p:cNvSpPr/>
            <p:nvPr/>
          </p:nvSpPr>
          <p:spPr>
            <a:xfrm rot="10800000">
              <a:off x="9537700" y="6203899"/>
              <a:ext cx="304800" cy="2699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09004163-8CB3-48A1-8872-C5E5F2C17BEF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0151F47-2F18-496C-8D99-AB97D5EBB1E1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76E6FC1-79CB-490B-ADCE-EB1735C26272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컨텐츠 설명</a:t>
            </a:r>
          </a:p>
        </p:txBody>
      </p:sp>
    </p:spTree>
    <p:extLst>
      <p:ext uri="{BB962C8B-B14F-4D97-AF65-F5344CB8AC3E}">
        <p14:creationId xmlns:p14="http://schemas.microsoft.com/office/powerpoint/2010/main" val="341001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0C4C0B-5276-4317-87D2-8089E734CEC6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8FD476-184F-4FCF-8030-0C177321985F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95B7598-92AF-4150-9780-096E1DC086C3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컨텐츠 설명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EEF34B0-DB94-42B5-A4FF-0069D8B8B2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7" t="18046" r="20330" b="18066"/>
          <a:stretch/>
        </p:blipFill>
        <p:spPr>
          <a:xfrm>
            <a:off x="3043926" y="1529451"/>
            <a:ext cx="6113253" cy="353643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5BE6EE4-D2FF-49EC-ACD5-910AE776E6E3}"/>
              </a:ext>
            </a:extLst>
          </p:cNvPr>
          <p:cNvSpPr/>
          <p:nvPr/>
        </p:nvSpPr>
        <p:spPr>
          <a:xfrm>
            <a:off x="3043925" y="5208304"/>
            <a:ext cx="6113253" cy="828136"/>
          </a:xfrm>
          <a:prstGeom prst="rect">
            <a:avLst/>
          </a:prstGeom>
          <a:solidFill>
            <a:srgbClr val="F0862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1:1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전투로 진행</a:t>
            </a:r>
          </a:p>
        </p:txBody>
      </p:sp>
    </p:spTree>
    <p:extLst>
      <p:ext uri="{BB962C8B-B14F-4D97-AF65-F5344CB8AC3E}">
        <p14:creationId xmlns:p14="http://schemas.microsoft.com/office/powerpoint/2010/main" val="11832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04"/>
          <a:stretch/>
        </p:blipFill>
        <p:spPr>
          <a:xfrm>
            <a:off x="655009" y="2070100"/>
            <a:ext cx="10881982" cy="2913068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92986EC-7B58-425C-8EA1-D0E9754FFF41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879E646-5B3B-4C5C-ACEC-832C4199C6BA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B15DAF6-9285-497B-9DA9-0907C5036FE2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컨텐츠 설명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0" y="5573713"/>
            <a:ext cx="12192000" cy="1284287"/>
          </a:xfrm>
          <a:prstGeom prst="rect">
            <a:avLst/>
          </a:prstGeom>
          <a:solidFill>
            <a:srgbClr val="F0862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◆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컨텐츠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Lifecycle</a:t>
            </a:r>
          </a:p>
        </p:txBody>
      </p:sp>
    </p:spTree>
    <p:extLst>
      <p:ext uri="{BB962C8B-B14F-4D97-AF65-F5344CB8AC3E}">
        <p14:creationId xmlns:p14="http://schemas.microsoft.com/office/powerpoint/2010/main" val="2666627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>
            <a:extLst>
              <a:ext uri="{FF2B5EF4-FFF2-40B4-BE49-F238E27FC236}">
                <a16:creationId xmlns:a16="http://schemas.microsoft.com/office/drawing/2014/main" id="{F9FA2C49-69AF-4E9D-9C2C-54CE063FB459}"/>
              </a:ext>
            </a:extLst>
          </p:cNvPr>
          <p:cNvSpPr/>
          <p:nvPr/>
        </p:nvSpPr>
        <p:spPr>
          <a:xfrm>
            <a:off x="0" y="332763"/>
            <a:ext cx="3810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C3086FB5-B312-42D2-9D88-4F5365C1B2C2}"/>
              </a:ext>
            </a:extLst>
          </p:cNvPr>
          <p:cNvSpPr/>
          <p:nvPr/>
        </p:nvSpPr>
        <p:spPr>
          <a:xfrm>
            <a:off x="469900" y="332763"/>
            <a:ext cx="190500" cy="614319"/>
          </a:xfrm>
          <a:prstGeom prst="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ED706AE-EEB6-4C7C-95EF-005CCE6FC0DD}"/>
              </a:ext>
            </a:extLst>
          </p:cNvPr>
          <p:cNvSpPr/>
          <p:nvPr/>
        </p:nvSpPr>
        <p:spPr>
          <a:xfrm>
            <a:off x="660400" y="327957"/>
            <a:ext cx="3547273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기획 의도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1130894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 특성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레벨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3245978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 특성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레벨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5361062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 특성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레벨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7476146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 특성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레벨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2" name="모서리가 둥근 직사각형 71"/>
          <p:cNvSpPr/>
          <p:nvPr/>
        </p:nvSpPr>
        <p:spPr>
          <a:xfrm>
            <a:off x="9591229" y="2068972"/>
            <a:ext cx="1469876" cy="2529555"/>
          </a:xfrm>
          <a:prstGeom prst="roundRect">
            <a:avLst/>
          </a:prstGeom>
          <a:solidFill>
            <a:srgbClr val="F08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단계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요구 특성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레벨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5573713"/>
            <a:ext cx="12192000" cy="1284287"/>
          </a:xfrm>
          <a:prstGeom prst="rect">
            <a:avLst/>
          </a:prstGeom>
          <a:solidFill>
            <a:srgbClr val="F0862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◆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 레벨을 올렸을 때 </a:t>
            </a:r>
            <a:r>
              <a:rPr lang="ko-KR" altLang="en-US" dirty="0">
                <a:solidFill>
                  <a:srgbClr val="49526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성장하는 느낌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크게 주기 위함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3702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3387</TotalTime>
  <Words>501</Words>
  <Application>Microsoft Office PowerPoint</Application>
  <PresentationFormat>와이드스크린</PresentationFormat>
  <Paragraphs>201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나눔스퀘어 Bold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Atents</cp:lastModifiedBy>
  <cp:revision>403</cp:revision>
  <dcterms:created xsi:type="dcterms:W3CDTF">2021-02-02T06:04:30Z</dcterms:created>
  <dcterms:modified xsi:type="dcterms:W3CDTF">2021-03-24T03:39:22Z</dcterms:modified>
</cp:coreProperties>
</file>

<file path=docProps/thumbnail.jpeg>
</file>